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2"/>
  </p:notesMasterIdLst>
  <p:sldIdLst>
    <p:sldId id="262" r:id="rId2"/>
    <p:sldId id="411" r:id="rId3"/>
    <p:sldId id="257" r:id="rId4"/>
    <p:sldId id="269" r:id="rId5"/>
    <p:sldId id="270" r:id="rId6"/>
    <p:sldId id="272" r:id="rId7"/>
    <p:sldId id="273" r:id="rId8"/>
    <p:sldId id="274" r:id="rId9"/>
    <p:sldId id="275" r:id="rId10"/>
    <p:sldId id="276" r:id="rId11"/>
    <p:sldId id="277" r:id="rId12"/>
    <p:sldId id="278" r:id="rId13"/>
    <p:sldId id="279" r:id="rId14"/>
    <p:sldId id="412" r:id="rId15"/>
    <p:sldId id="280" r:id="rId16"/>
    <p:sldId id="281" r:id="rId17"/>
    <p:sldId id="282" r:id="rId18"/>
    <p:sldId id="283" r:id="rId19"/>
    <p:sldId id="284" r:id="rId20"/>
    <p:sldId id="285" r:id="rId21"/>
    <p:sldId id="286" r:id="rId22"/>
    <p:sldId id="287" r:id="rId23"/>
    <p:sldId id="288" r:id="rId24"/>
    <p:sldId id="290" r:id="rId25"/>
    <p:sldId id="291" r:id="rId26"/>
    <p:sldId id="292" r:id="rId27"/>
    <p:sldId id="293" r:id="rId28"/>
    <p:sldId id="294" r:id="rId29"/>
    <p:sldId id="295" r:id="rId30"/>
    <p:sldId id="296" r:id="rId31"/>
    <p:sldId id="297" r:id="rId32"/>
    <p:sldId id="298" r:id="rId33"/>
    <p:sldId id="299" r:id="rId34"/>
    <p:sldId id="300" r:id="rId35"/>
    <p:sldId id="402" r:id="rId36"/>
    <p:sldId id="403" r:id="rId37"/>
    <p:sldId id="301" r:id="rId38"/>
    <p:sldId id="302" r:id="rId39"/>
    <p:sldId id="304" r:id="rId40"/>
    <p:sldId id="303" r:id="rId41"/>
    <p:sldId id="305" r:id="rId42"/>
    <p:sldId id="306" r:id="rId43"/>
    <p:sldId id="307" r:id="rId44"/>
    <p:sldId id="308" r:id="rId45"/>
    <p:sldId id="309" r:id="rId46"/>
    <p:sldId id="310" r:id="rId47"/>
    <p:sldId id="311" r:id="rId48"/>
    <p:sldId id="413" r:id="rId49"/>
    <p:sldId id="313" r:id="rId50"/>
    <p:sldId id="312" r:id="rId51"/>
    <p:sldId id="314" r:id="rId52"/>
    <p:sldId id="315" r:id="rId53"/>
    <p:sldId id="316" r:id="rId54"/>
    <p:sldId id="317" r:id="rId55"/>
    <p:sldId id="318" r:id="rId56"/>
    <p:sldId id="319" r:id="rId57"/>
    <p:sldId id="320" r:id="rId58"/>
    <p:sldId id="321" r:id="rId59"/>
    <p:sldId id="415" r:id="rId60"/>
    <p:sldId id="414" r:id="rId61"/>
    <p:sldId id="322" r:id="rId62"/>
    <p:sldId id="323" r:id="rId63"/>
    <p:sldId id="324" r:id="rId64"/>
    <p:sldId id="325" r:id="rId65"/>
    <p:sldId id="326" r:id="rId66"/>
    <p:sldId id="327" r:id="rId67"/>
    <p:sldId id="328" r:id="rId68"/>
    <p:sldId id="329" r:id="rId69"/>
    <p:sldId id="331" r:id="rId70"/>
    <p:sldId id="332" r:id="rId71"/>
    <p:sldId id="333" r:id="rId72"/>
    <p:sldId id="404" r:id="rId73"/>
    <p:sldId id="335" r:id="rId74"/>
    <p:sldId id="334" r:id="rId75"/>
    <p:sldId id="336" r:id="rId76"/>
    <p:sldId id="337" r:id="rId77"/>
    <p:sldId id="338" r:id="rId78"/>
    <p:sldId id="339" r:id="rId79"/>
    <p:sldId id="340" r:id="rId80"/>
    <p:sldId id="341" r:id="rId81"/>
    <p:sldId id="342" r:id="rId82"/>
    <p:sldId id="343" r:id="rId83"/>
    <p:sldId id="344" r:id="rId84"/>
    <p:sldId id="345" r:id="rId85"/>
    <p:sldId id="346" r:id="rId86"/>
    <p:sldId id="347" r:id="rId87"/>
    <p:sldId id="348" r:id="rId88"/>
    <p:sldId id="349" r:id="rId89"/>
    <p:sldId id="350" r:id="rId90"/>
    <p:sldId id="351" r:id="rId91"/>
    <p:sldId id="352" r:id="rId92"/>
    <p:sldId id="353" r:id="rId93"/>
    <p:sldId id="354" r:id="rId94"/>
    <p:sldId id="355" r:id="rId95"/>
    <p:sldId id="356" r:id="rId96"/>
    <p:sldId id="357" r:id="rId97"/>
    <p:sldId id="358" r:id="rId98"/>
    <p:sldId id="359" r:id="rId99"/>
    <p:sldId id="360" r:id="rId100"/>
    <p:sldId id="361" r:id="rId101"/>
    <p:sldId id="362" r:id="rId102"/>
    <p:sldId id="363" r:id="rId103"/>
    <p:sldId id="364" r:id="rId104"/>
    <p:sldId id="365" r:id="rId105"/>
    <p:sldId id="366" r:id="rId106"/>
    <p:sldId id="367" r:id="rId107"/>
    <p:sldId id="368" r:id="rId108"/>
    <p:sldId id="369" r:id="rId109"/>
    <p:sldId id="370" r:id="rId110"/>
    <p:sldId id="371" r:id="rId111"/>
    <p:sldId id="372" r:id="rId112"/>
    <p:sldId id="373" r:id="rId113"/>
    <p:sldId id="374" r:id="rId114"/>
    <p:sldId id="375" r:id="rId115"/>
    <p:sldId id="376" r:id="rId116"/>
    <p:sldId id="377" r:id="rId117"/>
    <p:sldId id="378" r:id="rId118"/>
    <p:sldId id="379" r:id="rId119"/>
    <p:sldId id="380" r:id="rId120"/>
    <p:sldId id="381" r:id="rId121"/>
    <p:sldId id="416" r:id="rId122"/>
    <p:sldId id="382" r:id="rId123"/>
    <p:sldId id="383" r:id="rId124"/>
    <p:sldId id="384" r:id="rId125"/>
    <p:sldId id="385" r:id="rId126"/>
    <p:sldId id="386" r:id="rId127"/>
    <p:sldId id="387" r:id="rId128"/>
    <p:sldId id="389" r:id="rId129"/>
    <p:sldId id="390" r:id="rId130"/>
    <p:sldId id="388" r:id="rId131"/>
    <p:sldId id="391" r:id="rId132"/>
    <p:sldId id="392" r:id="rId133"/>
    <p:sldId id="393" r:id="rId134"/>
    <p:sldId id="394" r:id="rId135"/>
    <p:sldId id="395" r:id="rId136"/>
    <p:sldId id="396" r:id="rId137"/>
    <p:sldId id="399" r:id="rId138"/>
    <p:sldId id="400" r:id="rId139"/>
    <p:sldId id="398" r:id="rId140"/>
    <p:sldId id="265" r:id="rId141"/>
  </p:sldIdLst>
  <p:sldSz cx="9144000" cy="5143500" type="screen16x9"/>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3F17"/>
    <a:srgbClr val="1F497D"/>
    <a:srgbClr val="947CB0"/>
    <a:srgbClr val="4749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579" autoAdjust="0"/>
  </p:normalViewPr>
  <p:slideViewPr>
    <p:cSldViewPr>
      <p:cViewPr varScale="1">
        <p:scale>
          <a:sx n="143" d="100"/>
          <a:sy n="143" d="100"/>
        </p:scale>
        <p:origin x="258" y="12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F6B95D-006B-4305-A98F-46E9F36FC1F7}" type="datetimeFigureOut">
              <a:rPr lang="es-ES" smtClean="0"/>
              <a:pPr/>
              <a:t>04/03/2021</a:t>
            </a:fld>
            <a:endParaRPr lang="es-ES"/>
          </a:p>
        </p:txBody>
      </p:sp>
      <p:sp>
        <p:nvSpPr>
          <p:cNvPr id="4" name="3 Marcador de imagen de diapositiva"/>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31EE6B-9898-4C03-8B99-750375AD908A}" type="slidenum">
              <a:rPr lang="es-ES" smtClean="0"/>
              <a:pPr/>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posición de número de diapositiva 3"/>
          <p:cNvSpPr>
            <a:spLocks noGrp="1"/>
          </p:cNvSpPr>
          <p:nvPr>
            <p:ph type="sldNum" sz="quarter" idx="5"/>
          </p:nvPr>
        </p:nvSpPr>
        <p:spPr/>
        <p:txBody>
          <a:bodyPr rtlCol="0"/>
          <a:lstStyle/>
          <a:p>
            <a:pPr rtl="0"/>
            <a:fld id="{F6DE8F2A-B3D4-43F2-B39B-CD77F64A1950}" type="slidenum">
              <a:rPr lang="es-ES" smtClean="0"/>
              <a:pPr rtl="0"/>
              <a:t>1</a:t>
            </a:fld>
            <a:endParaRPr lang="es-ES"/>
          </a:p>
        </p:txBody>
      </p:sp>
    </p:spTree>
    <p:extLst>
      <p:ext uri="{BB962C8B-B14F-4D97-AF65-F5344CB8AC3E}">
        <p14:creationId xmlns:p14="http://schemas.microsoft.com/office/powerpoint/2010/main" val="16814376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10</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100</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101</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102</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encabezado 3"/>
          <p:cNvSpPr>
            <a:spLocks noGrp="1"/>
          </p:cNvSpPr>
          <p:nvPr>
            <p:ph type="hdr" sz="quarter" idx="10"/>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s-ES" b="0" i="0" u="none" strike="noStrike" kern="0" cap="none" spc="0" normalizeH="0" baseline="0">
              <a:ln>
                <a:noFill/>
              </a:ln>
              <a:solidFill>
                <a:sysClr val="windowText" lastClr="000000"/>
              </a:solidFill>
              <a:effectLst/>
              <a:uLnTx/>
              <a:uFillTx/>
            </a:endParaRPr>
          </a:p>
        </p:txBody>
      </p:sp>
      <p:sp>
        <p:nvSpPr>
          <p:cNvPr id="5" name="Marcador de posición de pie de página 4"/>
          <p:cNvSpPr>
            <a:spLocks noGrp="1"/>
          </p:cNvSpPr>
          <p:nvPr>
            <p:ph type="ftr" sz="quarter" idx="11"/>
          </p:nvPr>
        </p:nvSpPr>
        <p:spPr/>
        <p:txBody>
          <a:bodyPr rtlCol="0"/>
          <a:lstStyle/>
          <a:p>
            <a:pPr marL="0" marR="0" lvl="0" indent="0" defTabSz="914099" rtl="0" eaLnBrk="0" fontAlgn="auto" latinLnBrk="0" hangingPunct="0">
              <a:lnSpc>
                <a:spcPct val="100000"/>
              </a:lnSpc>
              <a:spcBef>
                <a:spcPts val="0"/>
              </a:spcBef>
              <a:spcAft>
                <a:spcPts val="0"/>
              </a:spcAft>
              <a:buClrTx/>
              <a:buSzTx/>
              <a:buFontTx/>
              <a:buNone/>
              <a:tabLst/>
              <a:defRPr/>
            </a:pPr>
            <a:r>
              <a:rPr lang="es-ES" sz="400" b="0" i="0" u="none" strike="noStrike" kern="0" cap="none" spc="0" normalizeH="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Todos los derechos reservados. MICROSOFT NO OFRECE GARANTÍAS, NI EXPRESAS, NI IMPLÍCITAS NI OBLIGATORIAS, RESPECTO A LA INFORMACIÓN QUE SE MUESTRA EN ESTA PRESENTACIÓN.</a:t>
            </a:r>
          </a:p>
        </p:txBody>
      </p:sp>
      <p:sp>
        <p:nvSpPr>
          <p:cNvPr id="7" name="Marcador de posición de número de diapositiva 6"/>
          <p:cNvSpPr>
            <a:spLocks noGrp="1"/>
          </p:cNvSpPr>
          <p:nvPr>
            <p:ph type="sldNum" sz="quarter" idx="13"/>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s-ES" b="0" i="0" u="none" strike="noStrike" kern="0" cap="none" spc="0" normalizeH="0" baseline="0" smtClean="0">
                <a:ln>
                  <a:noFill/>
                </a:ln>
                <a:solidFill>
                  <a:sysClr val="windowText" lastClr="000000"/>
                </a:solidFill>
                <a:effectLst/>
                <a:uLnTx/>
                <a:uFillTx/>
              </a:rPr>
              <a:pPr marL="0" marR="0" lvl="0" indent="0" defTabSz="914400" rtl="0" eaLnBrk="1" fontAlgn="auto" latinLnBrk="0" hangingPunct="1">
                <a:lnSpc>
                  <a:spcPct val="100000"/>
                </a:lnSpc>
                <a:spcBef>
                  <a:spcPts val="0"/>
                </a:spcBef>
                <a:spcAft>
                  <a:spcPts val="0"/>
                </a:spcAft>
                <a:buClrTx/>
                <a:buSzTx/>
                <a:buFontTx/>
                <a:buNone/>
                <a:tabLst/>
                <a:defRPr/>
              </a:pPr>
              <a:t>103</a:t>
            </a:fld>
            <a:endParaRPr kumimoji="0" lang="es-ES" b="0" i="0" u="none" strike="noStrike" kern="0" cap="none" spc="0" normalizeH="0" baseline="0">
              <a:ln>
                <a:noFill/>
              </a:ln>
              <a:solidFill>
                <a:sysClr val="windowText" lastClr="000000"/>
              </a:solidFill>
              <a:effectLst/>
              <a:uLnTx/>
              <a:uFillTx/>
            </a:endParaRPr>
          </a:p>
        </p:txBody>
      </p:sp>
      <p:sp>
        <p:nvSpPr>
          <p:cNvPr id="8" name="Marcador de posición de fecha 2"/>
          <p:cNvSpPr>
            <a:spLocks noGrp="1"/>
          </p:cNvSpPr>
          <p:nvPr>
            <p:ph type="dt" idx="1"/>
          </p:nvPr>
        </p:nvSpPr>
        <p:spPr>
          <a:xfrm>
            <a:off x="3884613" y="2"/>
            <a:ext cx="2971800" cy="458788"/>
          </a:xfrm>
          <a:prstGeom prst="rect">
            <a:avLst/>
          </a:prstGeom>
        </p:spPr>
        <p:txBody>
          <a:bodyPr vert="horz" lIns="94229" tIns="47114" rIns="94229" bIns="47114" rtlCol="0"/>
          <a:lstStyle>
            <a:lvl1pPr algn="r">
              <a:defRPr sz="1200"/>
            </a:lvl1pPr>
          </a:lstStyle>
          <a:p>
            <a:fld id="{2419A86F-F9ED-4FC2-8B30-47A0D25F163D}" type="datetime8">
              <a:rPr lang="es-ES" smtClean="0"/>
              <a:pPr/>
              <a:t>04/03/2021 15:09</a:t>
            </a:fld>
            <a:endParaRPr lang="es-ES" dirty="0"/>
          </a:p>
        </p:txBody>
      </p:sp>
    </p:spTree>
    <p:extLst>
      <p:ext uri="{BB962C8B-B14F-4D97-AF65-F5344CB8AC3E}">
        <p14:creationId xmlns:p14="http://schemas.microsoft.com/office/powerpoint/2010/main" val="154026983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104</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encabezado 3"/>
          <p:cNvSpPr>
            <a:spLocks noGrp="1"/>
          </p:cNvSpPr>
          <p:nvPr>
            <p:ph type="hdr" sz="quarter" idx="10"/>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s-ES" b="0" i="0" u="none" strike="noStrike" kern="0" cap="none" spc="0" normalizeH="0" baseline="0">
              <a:ln>
                <a:noFill/>
              </a:ln>
              <a:solidFill>
                <a:sysClr val="windowText" lastClr="000000"/>
              </a:solidFill>
              <a:effectLst/>
              <a:uLnTx/>
              <a:uFillTx/>
            </a:endParaRPr>
          </a:p>
        </p:txBody>
      </p:sp>
      <p:sp>
        <p:nvSpPr>
          <p:cNvPr id="5" name="Marcador de posición de pie de página 4"/>
          <p:cNvSpPr>
            <a:spLocks noGrp="1"/>
          </p:cNvSpPr>
          <p:nvPr>
            <p:ph type="ftr" sz="quarter" idx="11"/>
          </p:nvPr>
        </p:nvSpPr>
        <p:spPr/>
        <p:txBody>
          <a:bodyPr rtlCol="0"/>
          <a:lstStyle/>
          <a:p>
            <a:pPr marL="0" marR="0" lvl="0" indent="0" defTabSz="914099" rtl="0" eaLnBrk="0" fontAlgn="auto" latinLnBrk="0" hangingPunct="0">
              <a:lnSpc>
                <a:spcPct val="100000"/>
              </a:lnSpc>
              <a:spcBef>
                <a:spcPts val="0"/>
              </a:spcBef>
              <a:spcAft>
                <a:spcPts val="0"/>
              </a:spcAft>
              <a:buClrTx/>
              <a:buSzTx/>
              <a:buFontTx/>
              <a:buNone/>
              <a:tabLst/>
              <a:defRPr/>
            </a:pPr>
            <a:r>
              <a:rPr lang="es-ES" sz="400" b="0" i="0" u="none" strike="noStrike" kern="0" cap="none" spc="0" normalizeH="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Todos los derechos reservados. MICROSOFT NO OFRECE GARANTÍAS, NI EXPRESAS, NI IMPLÍCITAS NI OBLIGATORIAS, RESPECTO A LA INFORMACIÓN QUE SE MUESTRA EN ESTA PRESENTACIÓN.</a:t>
            </a:r>
          </a:p>
        </p:txBody>
      </p:sp>
      <p:sp>
        <p:nvSpPr>
          <p:cNvPr id="7" name="Marcador de posición de número de diapositiva 6"/>
          <p:cNvSpPr>
            <a:spLocks noGrp="1"/>
          </p:cNvSpPr>
          <p:nvPr>
            <p:ph type="sldNum" sz="quarter" idx="13"/>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s-ES" b="0" i="0" u="none" strike="noStrike" kern="0" cap="none" spc="0" normalizeH="0" baseline="0" smtClean="0">
                <a:ln>
                  <a:noFill/>
                </a:ln>
                <a:solidFill>
                  <a:sysClr val="windowText" lastClr="000000"/>
                </a:solidFill>
                <a:effectLst/>
                <a:uLnTx/>
                <a:uFillTx/>
              </a:rPr>
              <a:pPr marL="0" marR="0" lvl="0" indent="0" defTabSz="914400" rtl="0" eaLnBrk="1" fontAlgn="auto" latinLnBrk="0" hangingPunct="1">
                <a:lnSpc>
                  <a:spcPct val="100000"/>
                </a:lnSpc>
                <a:spcBef>
                  <a:spcPts val="0"/>
                </a:spcBef>
                <a:spcAft>
                  <a:spcPts val="0"/>
                </a:spcAft>
                <a:buClrTx/>
                <a:buSzTx/>
                <a:buFontTx/>
                <a:buNone/>
                <a:tabLst/>
                <a:defRPr/>
              </a:pPr>
              <a:t>105</a:t>
            </a:fld>
            <a:endParaRPr kumimoji="0" lang="es-ES" b="0" i="0" u="none" strike="noStrike" kern="0" cap="none" spc="0" normalizeH="0" baseline="0">
              <a:ln>
                <a:noFill/>
              </a:ln>
              <a:solidFill>
                <a:sysClr val="windowText" lastClr="000000"/>
              </a:solidFill>
              <a:effectLst/>
              <a:uLnTx/>
              <a:uFillTx/>
            </a:endParaRPr>
          </a:p>
        </p:txBody>
      </p:sp>
      <p:sp>
        <p:nvSpPr>
          <p:cNvPr id="8" name="Marcador de posición de fecha 2"/>
          <p:cNvSpPr>
            <a:spLocks noGrp="1"/>
          </p:cNvSpPr>
          <p:nvPr>
            <p:ph type="dt" idx="1"/>
          </p:nvPr>
        </p:nvSpPr>
        <p:spPr>
          <a:xfrm>
            <a:off x="3884613" y="2"/>
            <a:ext cx="2971800" cy="458788"/>
          </a:xfrm>
          <a:prstGeom prst="rect">
            <a:avLst/>
          </a:prstGeom>
        </p:spPr>
        <p:txBody>
          <a:bodyPr vert="horz" lIns="94229" tIns="47114" rIns="94229" bIns="47114" rtlCol="0"/>
          <a:lstStyle>
            <a:lvl1pPr algn="r">
              <a:defRPr sz="1200"/>
            </a:lvl1pPr>
          </a:lstStyle>
          <a:p>
            <a:fld id="{2419A86F-F9ED-4FC2-8B30-47A0D25F163D}" type="datetime8">
              <a:rPr lang="es-ES" smtClean="0"/>
              <a:pPr/>
              <a:t>04/03/2021 15:09</a:t>
            </a:fld>
            <a:endParaRPr lang="es-ES" dirty="0"/>
          </a:p>
        </p:txBody>
      </p:sp>
    </p:spTree>
    <p:extLst>
      <p:ext uri="{BB962C8B-B14F-4D97-AF65-F5344CB8AC3E}">
        <p14:creationId xmlns:p14="http://schemas.microsoft.com/office/powerpoint/2010/main" val="154026983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106</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107</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108</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encabezado 3"/>
          <p:cNvSpPr>
            <a:spLocks noGrp="1"/>
          </p:cNvSpPr>
          <p:nvPr>
            <p:ph type="hdr" sz="quarter" idx="10"/>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s-ES" b="0" i="0" u="none" strike="noStrike" kern="0" cap="none" spc="0" normalizeH="0" baseline="0">
              <a:ln>
                <a:noFill/>
              </a:ln>
              <a:solidFill>
                <a:sysClr val="windowText" lastClr="000000"/>
              </a:solidFill>
              <a:effectLst/>
              <a:uLnTx/>
              <a:uFillTx/>
            </a:endParaRPr>
          </a:p>
        </p:txBody>
      </p:sp>
      <p:sp>
        <p:nvSpPr>
          <p:cNvPr id="5" name="Marcador de posición de pie de página 4"/>
          <p:cNvSpPr>
            <a:spLocks noGrp="1"/>
          </p:cNvSpPr>
          <p:nvPr>
            <p:ph type="ftr" sz="quarter" idx="11"/>
          </p:nvPr>
        </p:nvSpPr>
        <p:spPr/>
        <p:txBody>
          <a:bodyPr rtlCol="0"/>
          <a:lstStyle/>
          <a:p>
            <a:pPr marL="0" marR="0" lvl="0" indent="0" defTabSz="914099" rtl="0" eaLnBrk="0" fontAlgn="auto" latinLnBrk="0" hangingPunct="0">
              <a:lnSpc>
                <a:spcPct val="100000"/>
              </a:lnSpc>
              <a:spcBef>
                <a:spcPts val="0"/>
              </a:spcBef>
              <a:spcAft>
                <a:spcPts val="0"/>
              </a:spcAft>
              <a:buClrTx/>
              <a:buSzTx/>
              <a:buFontTx/>
              <a:buNone/>
              <a:tabLst/>
              <a:defRPr/>
            </a:pPr>
            <a:r>
              <a:rPr lang="es-ES" sz="400" b="0" i="0" u="none" strike="noStrike" kern="0" cap="none" spc="0" normalizeH="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Todos los derechos reservados. MICROSOFT NO OFRECE GARANTÍAS, NI EXPRESAS, NI IMPLÍCITAS NI OBLIGATORIAS, RESPECTO A LA INFORMACIÓN QUE SE MUESTRA EN ESTA PRESENTACIÓN.</a:t>
            </a:r>
          </a:p>
        </p:txBody>
      </p:sp>
      <p:sp>
        <p:nvSpPr>
          <p:cNvPr id="7" name="Marcador de posición de número de diapositiva 6"/>
          <p:cNvSpPr>
            <a:spLocks noGrp="1"/>
          </p:cNvSpPr>
          <p:nvPr>
            <p:ph type="sldNum" sz="quarter" idx="13"/>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s-ES" b="0" i="0" u="none" strike="noStrike" kern="0" cap="none" spc="0" normalizeH="0" baseline="0" smtClean="0">
                <a:ln>
                  <a:noFill/>
                </a:ln>
                <a:solidFill>
                  <a:sysClr val="windowText" lastClr="000000"/>
                </a:solidFill>
                <a:effectLst/>
                <a:uLnTx/>
                <a:uFillTx/>
              </a:rPr>
              <a:pPr marL="0" marR="0" lvl="0" indent="0" defTabSz="914400" rtl="0" eaLnBrk="1" fontAlgn="auto" latinLnBrk="0" hangingPunct="1">
                <a:lnSpc>
                  <a:spcPct val="100000"/>
                </a:lnSpc>
                <a:spcBef>
                  <a:spcPts val="0"/>
                </a:spcBef>
                <a:spcAft>
                  <a:spcPts val="0"/>
                </a:spcAft>
                <a:buClrTx/>
                <a:buSzTx/>
                <a:buFontTx/>
                <a:buNone/>
                <a:tabLst/>
                <a:defRPr/>
              </a:pPr>
              <a:t>109</a:t>
            </a:fld>
            <a:endParaRPr kumimoji="0" lang="es-ES" b="0" i="0" u="none" strike="noStrike" kern="0" cap="none" spc="0" normalizeH="0" baseline="0">
              <a:ln>
                <a:noFill/>
              </a:ln>
              <a:solidFill>
                <a:sysClr val="windowText" lastClr="000000"/>
              </a:solidFill>
              <a:effectLst/>
              <a:uLnTx/>
              <a:uFillTx/>
            </a:endParaRPr>
          </a:p>
        </p:txBody>
      </p:sp>
      <p:sp>
        <p:nvSpPr>
          <p:cNvPr id="8" name="Marcador de posición de fecha 2"/>
          <p:cNvSpPr>
            <a:spLocks noGrp="1"/>
          </p:cNvSpPr>
          <p:nvPr>
            <p:ph type="dt" idx="1"/>
          </p:nvPr>
        </p:nvSpPr>
        <p:spPr>
          <a:xfrm>
            <a:off x="3884613" y="2"/>
            <a:ext cx="2971800" cy="458788"/>
          </a:xfrm>
          <a:prstGeom prst="rect">
            <a:avLst/>
          </a:prstGeom>
        </p:spPr>
        <p:txBody>
          <a:bodyPr vert="horz" lIns="94229" tIns="47114" rIns="94229" bIns="47114" rtlCol="0"/>
          <a:lstStyle>
            <a:lvl1pPr algn="r">
              <a:defRPr sz="1200"/>
            </a:lvl1pPr>
          </a:lstStyle>
          <a:p>
            <a:fld id="{2419A86F-F9ED-4FC2-8B30-47A0D25F163D}" type="datetime8">
              <a:rPr lang="es-ES" smtClean="0"/>
              <a:pPr/>
              <a:t>04/03/2021 15:09</a:t>
            </a:fld>
            <a:endParaRPr lang="es-ES" dirty="0"/>
          </a:p>
        </p:txBody>
      </p:sp>
    </p:spTree>
    <p:extLst>
      <p:ext uri="{BB962C8B-B14F-4D97-AF65-F5344CB8AC3E}">
        <p14:creationId xmlns:p14="http://schemas.microsoft.com/office/powerpoint/2010/main" val="15402698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11</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110</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111</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112</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113</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114</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115</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116</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encabezado 3"/>
          <p:cNvSpPr>
            <a:spLocks noGrp="1"/>
          </p:cNvSpPr>
          <p:nvPr>
            <p:ph type="hdr" sz="quarter" idx="10"/>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s-ES" b="0" i="0" u="none" strike="noStrike" kern="0" cap="none" spc="0" normalizeH="0" baseline="0">
              <a:ln>
                <a:noFill/>
              </a:ln>
              <a:solidFill>
                <a:sysClr val="windowText" lastClr="000000"/>
              </a:solidFill>
              <a:effectLst/>
              <a:uLnTx/>
              <a:uFillTx/>
            </a:endParaRPr>
          </a:p>
        </p:txBody>
      </p:sp>
      <p:sp>
        <p:nvSpPr>
          <p:cNvPr id="5" name="Marcador de posición de pie de página 4"/>
          <p:cNvSpPr>
            <a:spLocks noGrp="1"/>
          </p:cNvSpPr>
          <p:nvPr>
            <p:ph type="ftr" sz="quarter" idx="11"/>
          </p:nvPr>
        </p:nvSpPr>
        <p:spPr/>
        <p:txBody>
          <a:bodyPr rtlCol="0"/>
          <a:lstStyle/>
          <a:p>
            <a:pPr marL="0" marR="0" lvl="0" indent="0" defTabSz="914099" rtl="0" eaLnBrk="0" fontAlgn="auto" latinLnBrk="0" hangingPunct="0">
              <a:lnSpc>
                <a:spcPct val="100000"/>
              </a:lnSpc>
              <a:spcBef>
                <a:spcPts val="0"/>
              </a:spcBef>
              <a:spcAft>
                <a:spcPts val="0"/>
              </a:spcAft>
              <a:buClrTx/>
              <a:buSzTx/>
              <a:buFontTx/>
              <a:buNone/>
              <a:tabLst/>
              <a:defRPr/>
            </a:pPr>
            <a:r>
              <a:rPr lang="es-ES" sz="400" b="0" i="0" u="none" strike="noStrike" kern="0" cap="none" spc="0" normalizeH="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Todos los derechos reservados. MICROSOFT NO OFRECE GARANTÍAS, NI EXPRESAS, NI IMPLÍCITAS NI OBLIGATORIAS, RESPECTO A LA INFORMACIÓN QUE SE MUESTRA EN ESTA PRESENTACIÓN.</a:t>
            </a:r>
          </a:p>
        </p:txBody>
      </p:sp>
      <p:sp>
        <p:nvSpPr>
          <p:cNvPr id="7" name="Marcador de posición de número de diapositiva 6"/>
          <p:cNvSpPr>
            <a:spLocks noGrp="1"/>
          </p:cNvSpPr>
          <p:nvPr>
            <p:ph type="sldNum" sz="quarter" idx="13"/>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s-ES" b="0" i="0" u="none" strike="noStrike" kern="0" cap="none" spc="0" normalizeH="0" baseline="0" smtClean="0">
                <a:ln>
                  <a:noFill/>
                </a:ln>
                <a:solidFill>
                  <a:sysClr val="windowText" lastClr="000000"/>
                </a:solidFill>
                <a:effectLst/>
                <a:uLnTx/>
                <a:uFillTx/>
              </a:rPr>
              <a:pPr marL="0" marR="0" lvl="0" indent="0" defTabSz="914400" rtl="0" eaLnBrk="1" fontAlgn="auto" latinLnBrk="0" hangingPunct="1">
                <a:lnSpc>
                  <a:spcPct val="100000"/>
                </a:lnSpc>
                <a:spcBef>
                  <a:spcPts val="0"/>
                </a:spcBef>
                <a:spcAft>
                  <a:spcPts val="0"/>
                </a:spcAft>
                <a:buClrTx/>
                <a:buSzTx/>
                <a:buFontTx/>
                <a:buNone/>
                <a:tabLst/>
                <a:defRPr/>
              </a:pPr>
              <a:t>117</a:t>
            </a:fld>
            <a:endParaRPr kumimoji="0" lang="es-ES" b="0" i="0" u="none" strike="noStrike" kern="0" cap="none" spc="0" normalizeH="0" baseline="0">
              <a:ln>
                <a:noFill/>
              </a:ln>
              <a:solidFill>
                <a:sysClr val="windowText" lastClr="000000"/>
              </a:solidFill>
              <a:effectLst/>
              <a:uLnTx/>
              <a:uFillTx/>
            </a:endParaRPr>
          </a:p>
        </p:txBody>
      </p:sp>
      <p:sp>
        <p:nvSpPr>
          <p:cNvPr id="8" name="Marcador de posición de fecha 2"/>
          <p:cNvSpPr>
            <a:spLocks noGrp="1"/>
          </p:cNvSpPr>
          <p:nvPr>
            <p:ph type="dt" idx="1"/>
          </p:nvPr>
        </p:nvSpPr>
        <p:spPr>
          <a:xfrm>
            <a:off x="3884613" y="2"/>
            <a:ext cx="2971800" cy="458788"/>
          </a:xfrm>
          <a:prstGeom prst="rect">
            <a:avLst/>
          </a:prstGeom>
        </p:spPr>
        <p:txBody>
          <a:bodyPr vert="horz" lIns="94229" tIns="47114" rIns="94229" bIns="47114" rtlCol="0"/>
          <a:lstStyle>
            <a:lvl1pPr algn="r">
              <a:defRPr sz="1200"/>
            </a:lvl1pPr>
          </a:lstStyle>
          <a:p>
            <a:fld id="{2419A86F-F9ED-4FC2-8B30-47A0D25F163D}" type="datetime8">
              <a:rPr lang="es-ES" smtClean="0"/>
              <a:pPr/>
              <a:t>04/03/2021 15:09</a:t>
            </a:fld>
            <a:endParaRPr lang="es-ES" dirty="0"/>
          </a:p>
        </p:txBody>
      </p:sp>
    </p:spTree>
    <p:extLst>
      <p:ext uri="{BB962C8B-B14F-4D97-AF65-F5344CB8AC3E}">
        <p14:creationId xmlns:p14="http://schemas.microsoft.com/office/powerpoint/2010/main" val="1540269837"/>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118</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encabezado 3"/>
          <p:cNvSpPr>
            <a:spLocks noGrp="1"/>
          </p:cNvSpPr>
          <p:nvPr>
            <p:ph type="hdr" sz="quarter" idx="10"/>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s-ES" b="0" i="0" u="none" strike="noStrike" kern="0" cap="none" spc="0" normalizeH="0" baseline="0">
              <a:ln>
                <a:noFill/>
              </a:ln>
              <a:solidFill>
                <a:sysClr val="windowText" lastClr="000000"/>
              </a:solidFill>
              <a:effectLst/>
              <a:uLnTx/>
              <a:uFillTx/>
            </a:endParaRPr>
          </a:p>
        </p:txBody>
      </p:sp>
      <p:sp>
        <p:nvSpPr>
          <p:cNvPr id="5" name="Marcador de posición de pie de página 4"/>
          <p:cNvSpPr>
            <a:spLocks noGrp="1"/>
          </p:cNvSpPr>
          <p:nvPr>
            <p:ph type="ftr" sz="quarter" idx="11"/>
          </p:nvPr>
        </p:nvSpPr>
        <p:spPr/>
        <p:txBody>
          <a:bodyPr rtlCol="0"/>
          <a:lstStyle/>
          <a:p>
            <a:pPr marL="0" marR="0" lvl="0" indent="0" defTabSz="914099" rtl="0" eaLnBrk="0" fontAlgn="auto" latinLnBrk="0" hangingPunct="0">
              <a:lnSpc>
                <a:spcPct val="100000"/>
              </a:lnSpc>
              <a:spcBef>
                <a:spcPts val="0"/>
              </a:spcBef>
              <a:spcAft>
                <a:spcPts val="0"/>
              </a:spcAft>
              <a:buClrTx/>
              <a:buSzTx/>
              <a:buFontTx/>
              <a:buNone/>
              <a:tabLst/>
              <a:defRPr/>
            </a:pPr>
            <a:r>
              <a:rPr lang="es-ES" sz="400" b="0" i="0" u="none" strike="noStrike" kern="0" cap="none" spc="0" normalizeH="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Todos los derechos reservados. MICROSOFT NO OFRECE GARANTÍAS, NI EXPRESAS, NI IMPLÍCITAS NI OBLIGATORIAS, RESPECTO A LA INFORMACIÓN QUE SE MUESTRA EN ESTA PRESENTACIÓN.</a:t>
            </a:r>
          </a:p>
        </p:txBody>
      </p:sp>
      <p:sp>
        <p:nvSpPr>
          <p:cNvPr id="7" name="Marcador de posición de número de diapositiva 6"/>
          <p:cNvSpPr>
            <a:spLocks noGrp="1"/>
          </p:cNvSpPr>
          <p:nvPr>
            <p:ph type="sldNum" sz="quarter" idx="13"/>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s-ES" b="0" i="0" u="none" strike="noStrike" kern="0" cap="none" spc="0" normalizeH="0" baseline="0" smtClean="0">
                <a:ln>
                  <a:noFill/>
                </a:ln>
                <a:solidFill>
                  <a:sysClr val="windowText" lastClr="000000"/>
                </a:solidFill>
                <a:effectLst/>
                <a:uLnTx/>
                <a:uFillTx/>
              </a:rPr>
              <a:pPr marL="0" marR="0" lvl="0" indent="0" defTabSz="914400" rtl="0" eaLnBrk="1" fontAlgn="auto" latinLnBrk="0" hangingPunct="1">
                <a:lnSpc>
                  <a:spcPct val="100000"/>
                </a:lnSpc>
                <a:spcBef>
                  <a:spcPts val="0"/>
                </a:spcBef>
                <a:spcAft>
                  <a:spcPts val="0"/>
                </a:spcAft>
                <a:buClrTx/>
                <a:buSzTx/>
                <a:buFontTx/>
                <a:buNone/>
                <a:tabLst/>
                <a:defRPr/>
              </a:pPr>
              <a:t>119</a:t>
            </a:fld>
            <a:endParaRPr kumimoji="0" lang="es-ES" b="0" i="0" u="none" strike="noStrike" kern="0" cap="none" spc="0" normalizeH="0" baseline="0">
              <a:ln>
                <a:noFill/>
              </a:ln>
              <a:solidFill>
                <a:sysClr val="windowText" lastClr="000000"/>
              </a:solidFill>
              <a:effectLst/>
              <a:uLnTx/>
              <a:uFillTx/>
            </a:endParaRPr>
          </a:p>
        </p:txBody>
      </p:sp>
      <p:sp>
        <p:nvSpPr>
          <p:cNvPr id="8" name="Marcador de posición de fecha 2"/>
          <p:cNvSpPr>
            <a:spLocks noGrp="1"/>
          </p:cNvSpPr>
          <p:nvPr>
            <p:ph type="dt" idx="1"/>
          </p:nvPr>
        </p:nvSpPr>
        <p:spPr>
          <a:xfrm>
            <a:off x="3884613" y="2"/>
            <a:ext cx="2971800" cy="458788"/>
          </a:xfrm>
          <a:prstGeom prst="rect">
            <a:avLst/>
          </a:prstGeom>
        </p:spPr>
        <p:txBody>
          <a:bodyPr vert="horz" lIns="94229" tIns="47114" rIns="94229" bIns="47114" rtlCol="0"/>
          <a:lstStyle>
            <a:lvl1pPr algn="r">
              <a:defRPr sz="1200"/>
            </a:lvl1pPr>
          </a:lstStyle>
          <a:p>
            <a:fld id="{2419A86F-F9ED-4FC2-8B30-47A0D25F163D}" type="datetime8">
              <a:rPr lang="es-ES" smtClean="0"/>
              <a:pPr/>
              <a:t>04/03/2021 15:09</a:t>
            </a:fld>
            <a:endParaRPr lang="es-ES" dirty="0"/>
          </a:p>
        </p:txBody>
      </p:sp>
    </p:spTree>
    <p:extLst>
      <p:ext uri="{BB962C8B-B14F-4D97-AF65-F5344CB8AC3E}">
        <p14:creationId xmlns:p14="http://schemas.microsoft.com/office/powerpoint/2010/main" val="15402698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12</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120</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121</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122</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123</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124</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encabezado 3"/>
          <p:cNvSpPr>
            <a:spLocks noGrp="1"/>
          </p:cNvSpPr>
          <p:nvPr>
            <p:ph type="hdr" sz="quarter" idx="10"/>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s-ES" b="0" i="0" u="none" strike="noStrike" kern="0" cap="none" spc="0" normalizeH="0" baseline="0">
              <a:ln>
                <a:noFill/>
              </a:ln>
              <a:solidFill>
                <a:sysClr val="windowText" lastClr="000000"/>
              </a:solidFill>
              <a:effectLst/>
              <a:uLnTx/>
              <a:uFillTx/>
            </a:endParaRPr>
          </a:p>
        </p:txBody>
      </p:sp>
      <p:sp>
        <p:nvSpPr>
          <p:cNvPr id="5" name="Marcador de posición de pie de página 4"/>
          <p:cNvSpPr>
            <a:spLocks noGrp="1"/>
          </p:cNvSpPr>
          <p:nvPr>
            <p:ph type="ftr" sz="quarter" idx="11"/>
          </p:nvPr>
        </p:nvSpPr>
        <p:spPr/>
        <p:txBody>
          <a:bodyPr rtlCol="0"/>
          <a:lstStyle/>
          <a:p>
            <a:pPr marL="0" marR="0" lvl="0" indent="0" defTabSz="914099" rtl="0" eaLnBrk="0" fontAlgn="auto" latinLnBrk="0" hangingPunct="0">
              <a:lnSpc>
                <a:spcPct val="100000"/>
              </a:lnSpc>
              <a:spcBef>
                <a:spcPts val="0"/>
              </a:spcBef>
              <a:spcAft>
                <a:spcPts val="0"/>
              </a:spcAft>
              <a:buClrTx/>
              <a:buSzTx/>
              <a:buFontTx/>
              <a:buNone/>
              <a:tabLst/>
              <a:defRPr/>
            </a:pPr>
            <a:r>
              <a:rPr lang="es-ES" sz="400" b="0" i="0" u="none" strike="noStrike" kern="0" cap="none" spc="0" normalizeH="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Todos los derechos reservados. MICROSOFT NO OFRECE GARANTÍAS, NI EXPRESAS, NI IMPLÍCITAS NI OBLIGATORIAS, RESPECTO A LA INFORMACIÓN QUE SE MUESTRA EN ESTA PRESENTACIÓN.</a:t>
            </a:r>
          </a:p>
        </p:txBody>
      </p:sp>
      <p:sp>
        <p:nvSpPr>
          <p:cNvPr id="7" name="Marcador de posición de número de diapositiva 6"/>
          <p:cNvSpPr>
            <a:spLocks noGrp="1"/>
          </p:cNvSpPr>
          <p:nvPr>
            <p:ph type="sldNum" sz="quarter" idx="13"/>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s-ES" b="0" i="0" u="none" strike="noStrike" kern="0" cap="none" spc="0" normalizeH="0" baseline="0" smtClean="0">
                <a:ln>
                  <a:noFill/>
                </a:ln>
                <a:solidFill>
                  <a:sysClr val="windowText" lastClr="000000"/>
                </a:solidFill>
                <a:effectLst/>
                <a:uLnTx/>
                <a:uFillTx/>
              </a:rPr>
              <a:pPr marL="0" marR="0" lvl="0" indent="0" defTabSz="914400" rtl="0" eaLnBrk="1" fontAlgn="auto" latinLnBrk="0" hangingPunct="1">
                <a:lnSpc>
                  <a:spcPct val="100000"/>
                </a:lnSpc>
                <a:spcBef>
                  <a:spcPts val="0"/>
                </a:spcBef>
                <a:spcAft>
                  <a:spcPts val="0"/>
                </a:spcAft>
                <a:buClrTx/>
                <a:buSzTx/>
                <a:buFontTx/>
                <a:buNone/>
                <a:tabLst/>
                <a:defRPr/>
              </a:pPr>
              <a:t>125</a:t>
            </a:fld>
            <a:endParaRPr kumimoji="0" lang="es-ES" b="0" i="0" u="none" strike="noStrike" kern="0" cap="none" spc="0" normalizeH="0" baseline="0">
              <a:ln>
                <a:noFill/>
              </a:ln>
              <a:solidFill>
                <a:sysClr val="windowText" lastClr="000000"/>
              </a:solidFill>
              <a:effectLst/>
              <a:uLnTx/>
              <a:uFillTx/>
            </a:endParaRPr>
          </a:p>
        </p:txBody>
      </p:sp>
      <p:sp>
        <p:nvSpPr>
          <p:cNvPr id="8" name="Marcador de posición de fecha 2"/>
          <p:cNvSpPr>
            <a:spLocks noGrp="1"/>
          </p:cNvSpPr>
          <p:nvPr>
            <p:ph type="dt" idx="1"/>
          </p:nvPr>
        </p:nvSpPr>
        <p:spPr>
          <a:xfrm>
            <a:off x="3884613" y="2"/>
            <a:ext cx="2971800" cy="458788"/>
          </a:xfrm>
          <a:prstGeom prst="rect">
            <a:avLst/>
          </a:prstGeom>
        </p:spPr>
        <p:txBody>
          <a:bodyPr vert="horz" lIns="94229" tIns="47114" rIns="94229" bIns="47114" rtlCol="0"/>
          <a:lstStyle>
            <a:lvl1pPr algn="r">
              <a:defRPr sz="1200"/>
            </a:lvl1pPr>
          </a:lstStyle>
          <a:p>
            <a:fld id="{2419A86F-F9ED-4FC2-8B30-47A0D25F163D}" type="datetime8">
              <a:rPr lang="es-ES" smtClean="0"/>
              <a:pPr/>
              <a:t>04/03/2021 15:09</a:t>
            </a:fld>
            <a:endParaRPr lang="es-ES" dirty="0"/>
          </a:p>
        </p:txBody>
      </p:sp>
    </p:spTree>
    <p:extLst>
      <p:ext uri="{BB962C8B-B14F-4D97-AF65-F5344CB8AC3E}">
        <p14:creationId xmlns:p14="http://schemas.microsoft.com/office/powerpoint/2010/main" val="1540269837"/>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126</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127</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128</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129</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13</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130</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131</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132</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133</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134</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encabezado 3"/>
          <p:cNvSpPr>
            <a:spLocks noGrp="1"/>
          </p:cNvSpPr>
          <p:nvPr>
            <p:ph type="hdr" sz="quarter" idx="10"/>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s-ES" b="0" i="0" u="none" strike="noStrike" kern="0" cap="none" spc="0" normalizeH="0" baseline="0">
              <a:ln>
                <a:noFill/>
              </a:ln>
              <a:solidFill>
                <a:sysClr val="windowText" lastClr="000000"/>
              </a:solidFill>
              <a:effectLst/>
              <a:uLnTx/>
              <a:uFillTx/>
            </a:endParaRPr>
          </a:p>
        </p:txBody>
      </p:sp>
      <p:sp>
        <p:nvSpPr>
          <p:cNvPr id="5" name="Marcador de posición de pie de página 4"/>
          <p:cNvSpPr>
            <a:spLocks noGrp="1"/>
          </p:cNvSpPr>
          <p:nvPr>
            <p:ph type="ftr" sz="quarter" idx="11"/>
          </p:nvPr>
        </p:nvSpPr>
        <p:spPr/>
        <p:txBody>
          <a:bodyPr rtlCol="0"/>
          <a:lstStyle/>
          <a:p>
            <a:pPr marL="0" marR="0" lvl="0" indent="0" defTabSz="914099" rtl="0" eaLnBrk="0" fontAlgn="auto" latinLnBrk="0" hangingPunct="0">
              <a:lnSpc>
                <a:spcPct val="100000"/>
              </a:lnSpc>
              <a:spcBef>
                <a:spcPts val="0"/>
              </a:spcBef>
              <a:spcAft>
                <a:spcPts val="0"/>
              </a:spcAft>
              <a:buClrTx/>
              <a:buSzTx/>
              <a:buFontTx/>
              <a:buNone/>
              <a:tabLst/>
              <a:defRPr/>
            </a:pPr>
            <a:r>
              <a:rPr lang="es-ES" sz="400" b="0" i="0" u="none" strike="noStrike" kern="0" cap="none" spc="0" normalizeH="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Todos los derechos reservados. MICROSOFT NO OFRECE GARANTÍAS, NI EXPRESAS, NI IMPLÍCITAS NI OBLIGATORIAS, RESPECTO A LA INFORMACIÓN QUE SE MUESTRA EN ESTA PRESENTACIÓN.</a:t>
            </a:r>
          </a:p>
        </p:txBody>
      </p:sp>
      <p:sp>
        <p:nvSpPr>
          <p:cNvPr id="7" name="Marcador de posición de número de diapositiva 6"/>
          <p:cNvSpPr>
            <a:spLocks noGrp="1"/>
          </p:cNvSpPr>
          <p:nvPr>
            <p:ph type="sldNum" sz="quarter" idx="13"/>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s-ES" b="0" i="0" u="none" strike="noStrike" kern="0" cap="none" spc="0" normalizeH="0" baseline="0" smtClean="0">
                <a:ln>
                  <a:noFill/>
                </a:ln>
                <a:solidFill>
                  <a:sysClr val="windowText" lastClr="000000"/>
                </a:solidFill>
                <a:effectLst/>
                <a:uLnTx/>
                <a:uFillTx/>
              </a:rPr>
              <a:pPr marL="0" marR="0" lvl="0" indent="0" defTabSz="914400" rtl="0" eaLnBrk="1" fontAlgn="auto" latinLnBrk="0" hangingPunct="1">
                <a:lnSpc>
                  <a:spcPct val="100000"/>
                </a:lnSpc>
                <a:spcBef>
                  <a:spcPts val="0"/>
                </a:spcBef>
                <a:spcAft>
                  <a:spcPts val="0"/>
                </a:spcAft>
                <a:buClrTx/>
                <a:buSzTx/>
                <a:buFontTx/>
                <a:buNone/>
                <a:tabLst/>
                <a:defRPr/>
              </a:pPr>
              <a:t>135</a:t>
            </a:fld>
            <a:endParaRPr kumimoji="0" lang="es-ES" b="0" i="0" u="none" strike="noStrike" kern="0" cap="none" spc="0" normalizeH="0" baseline="0">
              <a:ln>
                <a:noFill/>
              </a:ln>
              <a:solidFill>
                <a:sysClr val="windowText" lastClr="000000"/>
              </a:solidFill>
              <a:effectLst/>
              <a:uLnTx/>
              <a:uFillTx/>
            </a:endParaRPr>
          </a:p>
        </p:txBody>
      </p:sp>
      <p:sp>
        <p:nvSpPr>
          <p:cNvPr id="8" name="Marcador de posición de fecha 2"/>
          <p:cNvSpPr>
            <a:spLocks noGrp="1"/>
          </p:cNvSpPr>
          <p:nvPr>
            <p:ph type="dt" idx="1"/>
          </p:nvPr>
        </p:nvSpPr>
        <p:spPr>
          <a:xfrm>
            <a:off x="3884613" y="2"/>
            <a:ext cx="2971800" cy="458788"/>
          </a:xfrm>
          <a:prstGeom prst="rect">
            <a:avLst/>
          </a:prstGeom>
        </p:spPr>
        <p:txBody>
          <a:bodyPr vert="horz" lIns="94229" tIns="47114" rIns="94229" bIns="47114" rtlCol="0"/>
          <a:lstStyle>
            <a:lvl1pPr algn="r">
              <a:defRPr sz="1200"/>
            </a:lvl1pPr>
          </a:lstStyle>
          <a:p>
            <a:fld id="{2419A86F-F9ED-4FC2-8B30-47A0D25F163D}" type="datetime8">
              <a:rPr lang="es-ES" smtClean="0"/>
              <a:pPr/>
              <a:t>04/03/2021 15:09</a:t>
            </a:fld>
            <a:endParaRPr lang="es-ES" dirty="0"/>
          </a:p>
        </p:txBody>
      </p:sp>
    </p:spTree>
    <p:extLst>
      <p:ext uri="{BB962C8B-B14F-4D97-AF65-F5344CB8AC3E}">
        <p14:creationId xmlns:p14="http://schemas.microsoft.com/office/powerpoint/2010/main" val="1540269837"/>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136</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137</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138</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139</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14</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F6DE8F2A-B3D4-43F2-B39B-CD77F64A1950}" type="slidenum">
              <a:rPr lang="es-ES" smtClean="0"/>
              <a:pPr rtl="0"/>
              <a:t>140</a:t>
            </a:fld>
            <a:endParaRPr lang="es-ES"/>
          </a:p>
        </p:txBody>
      </p:sp>
    </p:spTree>
    <p:extLst>
      <p:ext uri="{BB962C8B-B14F-4D97-AF65-F5344CB8AC3E}">
        <p14:creationId xmlns:p14="http://schemas.microsoft.com/office/powerpoint/2010/main" val="34767794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15</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encabezado 3"/>
          <p:cNvSpPr>
            <a:spLocks noGrp="1"/>
          </p:cNvSpPr>
          <p:nvPr>
            <p:ph type="hdr" sz="quarter" idx="10"/>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s-ES" b="0" i="0" u="none" strike="noStrike" kern="0" cap="none" spc="0" normalizeH="0" baseline="0">
              <a:ln>
                <a:noFill/>
              </a:ln>
              <a:solidFill>
                <a:sysClr val="windowText" lastClr="000000"/>
              </a:solidFill>
              <a:effectLst/>
              <a:uLnTx/>
              <a:uFillTx/>
            </a:endParaRPr>
          </a:p>
        </p:txBody>
      </p:sp>
      <p:sp>
        <p:nvSpPr>
          <p:cNvPr id="5" name="Marcador de posición de pie de página 4"/>
          <p:cNvSpPr>
            <a:spLocks noGrp="1"/>
          </p:cNvSpPr>
          <p:nvPr>
            <p:ph type="ftr" sz="quarter" idx="11"/>
          </p:nvPr>
        </p:nvSpPr>
        <p:spPr/>
        <p:txBody>
          <a:bodyPr rtlCol="0"/>
          <a:lstStyle/>
          <a:p>
            <a:pPr marL="0" marR="0" lvl="0" indent="0" defTabSz="914099" rtl="0" eaLnBrk="0" fontAlgn="auto" latinLnBrk="0" hangingPunct="0">
              <a:lnSpc>
                <a:spcPct val="100000"/>
              </a:lnSpc>
              <a:spcBef>
                <a:spcPts val="0"/>
              </a:spcBef>
              <a:spcAft>
                <a:spcPts val="0"/>
              </a:spcAft>
              <a:buClrTx/>
              <a:buSzTx/>
              <a:buFontTx/>
              <a:buNone/>
              <a:tabLst/>
              <a:defRPr/>
            </a:pPr>
            <a:r>
              <a:rPr lang="es-ES" sz="400" b="0" i="0" u="none" strike="noStrike" kern="0" cap="none" spc="0" normalizeH="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Todos los derechos reservados. MICROSOFT NO OFRECE GARANTÍAS, NI EXPRESAS, NI IMPLÍCITAS NI OBLIGATORIAS, RESPECTO A LA INFORMACIÓN QUE SE MUESTRA EN ESTA PRESENTACIÓN.</a:t>
            </a:r>
          </a:p>
        </p:txBody>
      </p:sp>
      <p:sp>
        <p:nvSpPr>
          <p:cNvPr id="7" name="Marcador de posición de número de diapositiva 6"/>
          <p:cNvSpPr>
            <a:spLocks noGrp="1"/>
          </p:cNvSpPr>
          <p:nvPr>
            <p:ph type="sldNum" sz="quarter" idx="13"/>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s-ES" b="0" i="0" u="none" strike="noStrike" kern="0" cap="none" spc="0" normalizeH="0" baseline="0" smtClean="0">
                <a:ln>
                  <a:noFill/>
                </a:ln>
                <a:solidFill>
                  <a:sysClr val="windowText" lastClr="000000"/>
                </a:solidFill>
                <a:effectLst/>
                <a:uLnTx/>
                <a:uFillTx/>
              </a:rPr>
              <a:pPr marL="0" marR="0" lvl="0" indent="0" defTabSz="914400" rtl="0" eaLnBrk="1" fontAlgn="auto" latinLnBrk="0" hangingPunct="1">
                <a:lnSpc>
                  <a:spcPct val="100000"/>
                </a:lnSpc>
                <a:spcBef>
                  <a:spcPts val="0"/>
                </a:spcBef>
                <a:spcAft>
                  <a:spcPts val="0"/>
                </a:spcAft>
                <a:buClrTx/>
                <a:buSzTx/>
                <a:buFontTx/>
                <a:buNone/>
                <a:tabLst/>
                <a:defRPr/>
              </a:pPr>
              <a:t>16</a:t>
            </a:fld>
            <a:endParaRPr kumimoji="0" lang="es-ES" b="0" i="0" u="none" strike="noStrike" kern="0" cap="none" spc="0" normalizeH="0" baseline="0">
              <a:ln>
                <a:noFill/>
              </a:ln>
              <a:solidFill>
                <a:sysClr val="windowText" lastClr="000000"/>
              </a:solidFill>
              <a:effectLst/>
              <a:uLnTx/>
              <a:uFillTx/>
            </a:endParaRPr>
          </a:p>
        </p:txBody>
      </p:sp>
      <p:sp>
        <p:nvSpPr>
          <p:cNvPr id="8" name="Marcador de posición de fecha 2"/>
          <p:cNvSpPr>
            <a:spLocks noGrp="1"/>
          </p:cNvSpPr>
          <p:nvPr>
            <p:ph type="dt" idx="1"/>
          </p:nvPr>
        </p:nvSpPr>
        <p:spPr>
          <a:xfrm>
            <a:off x="3884613" y="2"/>
            <a:ext cx="2971800" cy="458788"/>
          </a:xfrm>
          <a:prstGeom prst="rect">
            <a:avLst/>
          </a:prstGeom>
        </p:spPr>
        <p:txBody>
          <a:bodyPr vert="horz" lIns="94229" tIns="47114" rIns="94229" bIns="47114" rtlCol="0"/>
          <a:lstStyle>
            <a:lvl1pPr algn="r">
              <a:defRPr sz="1200"/>
            </a:lvl1pPr>
          </a:lstStyle>
          <a:p>
            <a:fld id="{2419A86F-F9ED-4FC2-8B30-47A0D25F163D}" type="datetime8">
              <a:rPr lang="es-ES" smtClean="0"/>
              <a:pPr/>
              <a:t>04/03/2021 15:09</a:t>
            </a:fld>
            <a:endParaRPr lang="es-ES" dirty="0"/>
          </a:p>
        </p:txBody>
      </p:sp>
    </p:spTree>
    <p:extLst>
      <p:ext uri="{BB962C8B-B14F-4D97-AF65-F5344CB8AC3E}">
        <p14:creationId xmlns:p14="http://schemas.microsoft.com/office/powerpoint/2010/main" val="15402698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17</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18</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19</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2</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encabezado 3"/>
          <p:cNvSpPr>
            <a:spLocks noGrp="1"/>
          </p:cNvSpPr>
          <p:nvPr>
            <p:ph type="hdr" sz="quarter" idx="10"/>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s-ES" b="0" i="0" u="none" strike="noStrike" kern="0" cap="none" spc="0" normalizeH="0" baseline="0">
              <a:ln>
                <a:noFill/>
              </a:ln>
              <a:solidFill>
                <a:sysClr val="windowText" lastClr="000000"/>
              </a:solidFill>
              <a:effectLst/>
              <a:uLnTx/>
              <a:uFillTx/>
            </a:endParaRPr>
          </a:p>
        </p:txBody>
      </p:sp>
      <p:sp>
        <p:nvSpPr>
          <p:cNvPr id="5" name="Marcador de posición de pie de página 4"/>
          <p:cNvSpPr>
            <a:spLocks noGrp="1"/>
          </p:cNvSpPr>
          <p:nvPr>
            <p:ph type="ftr" sz="quarter" idx="11"/>
          </p:nvPr>
        </p:nvSpPr>
        <p:spPr/>
        <p:txBody>
          <a:bodyPr rtlCol="0"/>
          <a:lstStyle/>
          <a:p>
            <a:pPr marL="0" marR="0" lvl="0" indent="0" defTabSz="914099" rtl="0" eaLnBrk="0" fontAlgn="auto" latinLnBrk="0" hangingPunct="0">
              <a:lnSpc>
                <a:spcPct val="100000"/>
              </a:lnSpc>
              <a:spcBef>
                <a:spcPts val="0"/>
              </a:spcBef>
              <a:spcAft>
                <a:spcPts val="0"/>
              </a:spcAft>
              <a:buClrTx/>
              <a:buSzTx/>
              <a:buFontTx/>
              <a:buNone/>
              <a:tabLst/>
              <a:defRPr/>
            </a:pPr>
            <a:r>
              <a:rPr lang="es-ES" sz="400" b="0" i="0" u="none" strike="noStrike" kern="0" cap="none" spc="0" normalizeH="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Todos los derechos reservados. MICROSOFT NO OFRECE GARANTÍAS, NI EXPRESAS, NI IMPLÍCITAS NI OBLIGATORIAS, RESPECTO A LA INFORMACIÓN QUE SE MUESTRA EN ESTA PRESENTACIÓN.</a:t>
            </a:r>
          </a:p>
        </p:txBody>
      </p:sp>
      <p:sp>
        <p:nvSpPr>
          <p:cNvPr id="7" name="Marcador de posición de número de diapositiva 6"/>
          <p:cNvSpPr>
            <a:spLocks noGrp="1"/>
          </p:cNvSpPr>
          <p:nvPr>
            <p:ph type="sldNum" sz="quarter" idx="13"/>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s-ES" b="0" i="0" u="none" strike="noStrike" kern="0" cap="none" spc="0" normalizeH="0" baseline="0" smtClean="0">
                <a:ln>
                  <a:noFill/>
                </a:ln>
                <a:solidFill>
                  <a:sysClr val="windowText" lastClr="000000"/>
                </a:solidFill>
                <a:effectLst/>
                <a:uLnTx/>
                <a:uFillTx/>
              </a:rPr>
              <a:pPr marL="0" marR="0" lvl="0" indent="0" defTabSz="914400" rtl="0" eaLnBrk="1" fontAlgn="auto" latinLnBrk="0" hangingPunct="1">
                <a:lnSpc>
                  <a:spcPct val="100000"/>
                </a:lnSpc>
                <a:spcBef>
                  <a:spcPts val="0"/>
                </a:spcBef>
                <a:spcAft>
                  <a:spcPts val="0"/>
                </a:spcAft>
                <a:buClrTx/>
                <a:buSzTx/>
                <a:buFontTx/>
                <a:buNone/>
                <a:tabLst/>
                <a:defRPr/>
              </a:pPr>
              <a:t>20</a:t>
            </a:fld>
            <a:endParaRPr kumimoji="0" lang="es-ES" b="0" i="0" u="none" strike="noStrike" kern="0" cap="none" spc="0" normalizeH="0" baseline="0">
              <a:ln>
                <a:noFill/>
              </a:ln>
              <a:solidFill>
                <a:sysClr val="windowText" lastClr="000000"/>
              </a:solidFill>
              <a:effectLst/>
              <a:uLnTx/>
              <a:uFillTx/>
            </a:endParaRPr>
          </a:p>
        </p:txBody>
      </p:sp>
      <p:sp>
        <p:nvSpPr>
          <p:cNvPr id="8" name="Marcador de posición de fecha 2"/>
          <p:cNvSpPr>
            <a:spLocks noGrp="1"/>
          </p:cNvSpPr>
          <p:nvPr>
            <p:ph type="dt" idx="1"/>
          </p:nvPr>
        </p:nvSpPr>
        <p:spPr>
          <a:xfrm>
            <a:off x="3884613" y="2"/>
            <a:ext cx="2971800" cy="458788"/>
          </a:xfrm>
          <a:prstGeom prst="rect">
            <a:avLst/>
          </a:prstGeom>
        </p:spPr>
        <p:txBody>
          <a:bodyPr vert="horz" lIns="94229" tIns="47114" rIns="94229" bIns="47114" rtlCol="0"/>
          <a:lstStyle>
            <a:lvl1pPr algn="r">
              <a:defRPr sz="1200"/>
            </a:lvl1pPr>
          </a:lstStyle>
          <a:p>
            <a:fld id="{2419A86F-F9ED-4FC2-8B30-47A0D25F163D}" type="datetime8">
              <a:rPr lang="es-ES" smtClean="0"/>
              <a:pPr/>
              <a:t>04/03/2021 15:09</a:t>
            </a:fld>
            <a:endParaRPr lang="es-ES" dirty="0"/>
          </a:p>
        </p:txBody>
      </p:sp>
    </p:spTree>
    <p:extLst>
      <p:ext uri="{BB962C8B-B14F-4D97-AF65-F5344CB8AC3E}">
        <p14:creationId xmlns:p14="http://schemas.microsoft.com/office/powerpoint/2010/main" val="15402698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21</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22</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23</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24</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25</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26</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27</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28</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29</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encabezado 3"/>
          <p:cNvSpPr>
            <a:spLocks noGrp="1"/>
          </p:cNvSpPr>
          <p:nvPr>
            <p:ph type="hdr" sz="quarter" idx="10"/>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s-ES" b="0" i="0" u="none" strike="noStrike" kern="0" cap="none" spc="0" normalizeH="0" baseline="0">
              <a:ln>
                <a:noFill/>
              </a:ln>
              <a:solidFill>
                <a:sysClr val="windowText" lastClr="000000"/>
              </a:solidFill>
              <a:effectLst/>
              <a:uLnTx/>
              <a:uFillTx/>
            </a:endParaRPr>
          </a:p>
        </p:txBody>
      </p:sp>
      <p:sp>
        <p:nvSpPr>
          <p:cNvPr id="5" name="Marcador de posición de pie de página 4"/>
          <p:cNvSpPr>
            <a:spLocks noGrp="1"/>
          </p:cNvSpPr>
          <p:nvPr>
            <p:ph type="ftr" sz="quarter" idx="11"/>
          </p:nvPr>
        </p:nvSpPr>
        <p:spPr/>
        <p:txBody>
          <a:bodyPr rtlCol="0"/>
          <a:lstStyle/>
          <a:p>
            <a:pPr marL="0" marR="0" lvl="0" indent="0" defTabSz="914099" rtl="0" eaLnBrk="0" fontAlgn="auto" latinLnBrk="0" hangingPunct="0">
              <a:lnSpc>
                <a:spcPct val="100000"/>
              </a:lnSpc>
              <a:spcBef>
                <a:spcPts val="0"/>
              </a:spcBef>
              <a:spcAft>
                <a:spcPts val="0"/>
              </a:spcAft>
              <a:buClrTx/>
              <a:buSzTx/>
              <a:buFontTx/>
              <a:buNone/>
              <a:tabLst/>
              <a:defRPr/>
            </a:pPr>
            <a:r>
              <a:rPr lang="es-ES" sz="400" b="0" i="0" u="none" strike="noStrike" kern="0" cap="none" spc="0" normalizeH="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Todos los derechos reservados. MICROSOFT NO OFRECE GARANTÍAS, NI EXPRESAS, NI IMPLÍCITAS NI OBLIGATORIAS, RESPECTO A LA INFORMACIÓN QUE SE MUESTRA EN ESTA PRESENTACIÓN.</a:t>
            </a:r>
          </a:p>
        </p:txBody>
      </p:sp>
      <p:sp>
        <p:nvSpPr>
          <p:cNvPr id="7" name="Marcador de posición de número de diapositiva 6"/>
          <p:cNvSpPr>
            <a:spLocks noGrp="1"/>
          </p:cNvSpPr>
          <p:nvPr>
            <p:ph type="sldNum" sz="quarter" idx="13"/>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s-ES" b="0" i="0" u="none" strike="noStrike" kern="0" cap="none" spc="0" normalizeH="0" baseline="0" smtClean="0">
                <a:ln>
                  <a:noFill/>
                </a:ln>
                <a:solidFill>
                  <a:sysClr val="windowText" lastClr="000000"/>
                </a:solidFill>
                <a:effectLst/>
                <a:uLnTx/>
                <a:uFillTx/>
              </a:rPr>
              <a:pPr marL="0" marR="0" lvl="0" indent="0" defTabSz="914400" rtl="0" eaLnBrk="1" fontAlgn="auto" latinLnBrk="0" hangingPunct="1">
                <a:lnSpc>
                  <a:spcPct val="100000"/>
                </a:lnSpc>
                <a:spcBef>
                  <a:spcPts val="0"/>
                </a:spcBef>
                <a:spcAft>
                  <a:spcPts val="0"/>
                </a:spcAft>
                <a:buClrTx/>
                <a:buSzTx/>
                <a:buFontTx/>
                <a:buNone/>
                <a:tabLst/>
                <a:defRPr/>
              </a:pPr>
              <a:t>3</a:t>
            </a:fld>
            <a:endParaRPr kumimoji="0" lang="es-ES" b="0" i="0" u="none" strike="noStrike" kern="0" cap="none" spc="0" normalizeH="0" baseline="0">
              <a:ln>
                <a:noFill/>
              </a:ln>
              <a:solidFill>
                <a:sysClr val="windowText" lastClr="000000"/>
              </a:solidFill>
              <a:effectLst/>
              <a:uLnTx/>
              <a:uFillTx/>
            </a:endParaRPr>
          </a:p>
        </p:txBody>
      </p:sp>
      <p:sp>
        <p:nvSpPr>
          <p:cNvPr id="8" name="Marcador de posición de fecha 2"/>
          <p:cNvSpPr>
            <a:spLocks noGrp="1"/>
          </p:cNvSpPr>
          <p:nvPr>
            <p:ph type="dt" idx="1"/>
          </p:nvPr>
        </p:nvSpPr>
        <p:spPr>
          <a:xfrm>
            <a:off x="3884613" y="2"/>
            <a:ext cx="2971800" cy="458788"/>
          </a:xfrm>
          <a:prstGeom prst="rect">
            <a:avLst/>
          </a:prstGeom>
        </p:spPr>
        <p:txBody>
          <a:bodyPr vert="horz" lIns="94229" tIns="47114" rIns="94229" bIns="47114" rtlCol="0"/>
          <a:lstStyle>
            <a:lvl1pPr algn="r">
              <a:defRPr sz="1200"/>
            </a:lvl1pPr>
          </a:lstStyle>
          <a:p>
            <a:fld id="{2419A86F-F9ED-4FC2-8B30-47A0D25F163D}" type="datetime8">
              <a:rPr lang="es-ES" smtClean="0"/>
              <a:pPr/>
              <a:t>04/03/2021 15:09</a:t>
            </a:fld>
            <a:endParaRPr lang="es-ES" dirty="0"/>
          </a:p>
        </p:txBody>
      </p:sp>
    </p:spTree>
    <p:extLst>
      <p:ext uri="{BB962C8B-B14F-4D97-AF65-F5344CB8AC3E}">
        <p14:creationId xmlns:p14="http://schemas.microsoft.com/office/powerpoint/2010/main" val="15402698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30</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31</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32</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33</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34</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encabezado 3"/>
          <p:cNvSpPr>
            <a:spLocks noGrp="1"/>
          </p:cNvSpPr>
          <p:nvPr>
            <p:ph type="hdr" sz="quarter" idx="10"/>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s-ES" b="0" i="0" u="none" strike="noStrike" kern="0" cap="none" spc="0" normalizeH="0" baseline="0">
              <a:ln>
                <a:noFill/>
              </a:ln>
              <a:solidFill>
                <a:sysClr val="windowText" lastClr="000000"/>
              </a:solidFill>
              <a:effectLst/>
              <a:uLnTx/>
              <a:uFillTx/>
            </a:endParaRPr>
          </a:p>
        </p:txBody>
      </p:sp>
      <p:sp>
        <p:nvSpPr>
          <p:cNvPr id="5" name="Marcador de posición de pie de página 4"/>
          <p:cNvSpPr>
            <a:spLocks noGrp="1"/>
          </p:cNvSpPr>
          <p:nvPr>
            <p:ph type="ftr" sz="quarter" idx="11"/>
          </p:nvPr>
        </p:nvSpPr>
        <p:spPr/>
        <p:txBody>
          <a:bodyPr rtlCol="0"/>
          <a:lstStyle/>
          <a:p>
            <a:pPr marL="0" marR="0" lvl="0" indent="0" defTabSz="914099" rtl="0" eaLnBrk="0" fontAlgn="auto" latinLnBrk="0" hangingPunct="0">
              <a:lnSpc>
                <a:spcPct val="100000"/>
              </a:lnSpc>
              <a:spcBef>
                <a:spcPts val="0"/>
              </a:spcBef>
              <a:spcAft>
                <a:spcPts val="0"/>
              </a:spcAft>
              <a:buClrTx/>
              <a:buSzTx/>
              <a:buFontTx/>
              <a:buNone/>
              <a:tabLst/>
              <a:defRPr/>
            </a:pPr>
            <a:r>
              <a:rPr lang="es-ES" sz="400" b="0" i="0" u="none" strike="noStrike" kern="0" cap="none" spc="0" normalizeH="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Todos los derechos reservados. MICROSOFT NO OFRECE GARANTÍAS, NI EXPRESAS, NI IMPLÍCITAS NI OBLIGATORIAS, RESPECTO A LA INFORMACIÓN QUE SE MUESTRA EN ESTA PRESENTACIÓN.</a:t>
            </a:r>
          </a:p>
        </p:txBody>
      </p:sp>
      <p:sp>
        <p:nvSpPr>
          <p:cNvPr id="7" name="Marcador de posición de número de diapositiva 6"/>
          <p:cNvSpPr>
            <a:spLocks noGrp="1"/>
          </p:cNvSpPr>
          <p:nvPr>
            <p:ph type="sldNum" sz="quarter" idx="13"/>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s-ES" b="0" i="0" u="none" strike="noStrike" kern="0" cap="none" spc="0" normalizeH="0" baseline="0" smtClean="0">
                <a:ln>
                  <a:noFill/>
                </a:ln>
                <a:solidFill>
                  <a:sysClr val="windowText" lastClr="000000"/>
                </a:solidFill>
                <a:effectLst/>
                <a:uLnTx/>
                <a:uFillTx/>
              </a:rPr>
              <a:pPr marL="0" marR="0" lvl="0" indent="0" defTabSz="914400" rtl="0" eaLnBrk="1" fontAlgn="auto" latinLnBrk="0" hangingPunct="1">
                <a:lnSpc>
                  <a:spcPct val="100000"/>
                </a:lnSpc>
                <a:spcBef>
                  <a:spcPts val="0"/>
                </a:spcBef>
                <a:spcAft>
                  <a:spcPts val="0"/>
                </a:spcAft>
                <a:buClrTx/>
                <a:buSzTx/>
                <a:buFontTx/>
                <a:buNone/>
                <a:tabLst/>
                <a:defRPr/>
              </a:pPr>
              <a:t>35</a:t>
            </a:fld>
            <a:endParaRPr kumimoji="0" lang="es-ES" b="0" i="0" u="none" strike="noStrike" kern="0" cap="none" spc="0" normalizeH="0" baseline="0">
              <a:ln>
                <a:noFill/>
              </a:ln>
              <a:solidFill>
                <a:sysClr val="windowText" lastClr="000000"/>
              </a:solidFill>
              <a:effectLst/>
              <a:uLnTx/>
              <a:uFillTx/>
            </a:endParaRPr>
          </a:p>
        </p:txBody>
      </p:sp>
      <p:sp>
        <p:nvSpPr>
          <p:cNvPr id="8" name="Marcador de posición de fecha 2"/>
          <p:cNvSpPr>
            <a:spLocks noGrp="1"/>
          </p:cNvSpPr>
          <p:nvPr>
            <p:ph type="dt" idx="1"/>
          </p:nvPr>
        </p:nvSpPr>
        <p:spPr>
          <a:xfrm>
            <a:off x="3884613" y="2"/>
            <a:ext cx="2971800" cy="458788"/>
          </a:xfrm>
          <a:prstGeom prst="rect">
            <a:avLst/>
          </a:prstGeom>
        </p:spPr>
        <p:txBody>
          <a:bodyPr vert="horz" lIns="94229" tIns="47114" rIns="94229" bIns="47114" rtlCol="0"/>
          <a:lstStyle>
            <a:lvl1pPr algn="r">
              <a:defRPr sz="1200"/>
            </a:lvl1pPr>
          </a:lstStyle>
          <a:p>
            <a:fld id="{2419A86F-F9ED-4FC2-8B30-47A0D25F163D}" type="datetime8">
              <a:rPr lang="es-ES" smtClean="0"/>
              <a:pPr/>
              <a:t>04/03/2021 15:09</a:t>
            </a:fld>
            <a:endParaRPr lang="es-ES" dirty="0"/>
          </a:p>
        </p:txBody>
      </p:sp>
    </p:spTree>
    <p:extLst>
      <p:ext uri="{BB962C8B-B14F-4D97-AF65-F5344CB8AC3E}">
        <p14:creationId xmlns:p14="http://schemas.microsoft.com/office/powerpoint/2010/main" val="15402698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36</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encabezado 3"/>
          <p:cNvSpPr>
            <a:spLocks noGrp="1"/>
          </p:cNvSpPr>
          <p:nvPr>
            <p:ph type="hdr" sz="quarter" idx="10"/>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s-ES" b="0" i="0" u="none" strike="noStrike" kern="0" cap="none" spc="0" normalizeH="0" baseline="0">
              <a:ln>
                <a:noFill/>
              </a:ln>
              <a:solidFill>
                <a:sysClr val="windowText" lastClr="000000"/>
              </a:solidFill>
              <a:effectLst/>
              <a:uLnTx/>
              <a:uFillTx/>
            </a:endParaRPr>
          </a:p>
        </p:txBody>
      </p:sp>
      <p:sp>
        <p:nvSpPr>
          <p:cNvPr id="5" name="Marcador de posición de pie de página 4"/>
          <p:cNvSpPr>
            <a:spLocks noGrp="1"/>
          </p:cNvSpPr>
          <p:nvPr>
            <p:ph type="ftr" sz="quarter" idx="11"/>
          </p:nvPr>
        </p:nvSpPr>
        <p:spPr/>
        <p:txBody>
          <a:bodyPr rtlCol="0"/>
          <a:lstStyle/>
          <a:p>
            <a:pPr marL="0" marR="0" lvl="0" indent="0" defTabSz="914099" rtl="0" eaLnBrk="0" fontAlgn="auto" latinLnBrk="0" hangingPunct="0">
              <a:lnSpc>
                <a:spcPct val="100000"/>
              </a:lnSpc>
              <a:spcBef>
                <a:spcPts val="0"/>
              </a:spcBef>
              <a:spcAft>
                <a:spcPts val="0"/>
              </a:spcAft>
              <a:buClrTx/>
              <a:buSzTx/>
              <a:buFontTx/>
              <a:buNone/>
              <a:tabLst/>
              <a:defRPr/>
            </a:pPr>
            <a:r>
              <a:rPr lang="es-ES" sz="400" b="0" i="0" u="none" strike="noStrike" kern="0" cap="none" spc="0" normalizeH="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Todos los derechos reservados. MICROSOFT NO OFRECE GARANTÍAS, NI EXPRESAS, NI IMPLÍCITAS NI OBLIGATORIAS, RESPECTO A LA INFORMACIÓN QUE SE MUESTRA EN ESTA PRESENTACIÓN.</a:t>
            </a:r>
          </a:p>
        </p:txBody>
      </p:sp>
      <p:sp>
        <p:nvSpPr>
          <p:cNvPr id="7" name="Marcador de posición de número de diapositiva 6"/>
          <p:cNvSpPr>
            <a:spLocks noGrp="1"/>
          </p:cNvSpPr>
          <p:nvPr>
            <p:ph type="sldNum" sz="quarter" idx="13"/>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s-ES" b="0" i="0" u="none" strike="noStrike" kern="0" cap="none" spc="0" normalizeH="0" baseline="0" smtClean="0">
                <a:ln>
                  <a:noFill/>
                </a:ln>
                <a:solidFill>
                  <a:sysClr val="windowText" lastClr="000000"/>
                </a:solidFill>
                <a:effectLst/>
                <a:uLnTx/>
                <a:uFillTx/>
              </a:rPr>
              <a:pPr marL="0" marR="0" lvl="0" indent="0" defTabSz="914400" rtl="0" eaLnBrk="1" fontAlgn="auto" latinLnBrk="0" hangingPunct="1">
                <a:lnSpc>
                  <a:spcPct val="100000"/>
                </a:lnSpc>
                <a:spcBef>
                  <a:spcPts val="0"/>
                </a:spcBef>
                <a:spcAft>
                  <a:spcPts val="0"/>
                </a:spcAft>
                <a:buClrTx/>
                <a:buSzTx/>
                <a:buFontTx/>
                <a:buNone/>
                <a:tabLst/>
                <a:defRPr/>
              </a:pPr>
              <a:t>37</a:t>
            </a:fld>
            <a:endParaRPr kumimoji="0" lang="es-ES" b="0" i="0" u="none" strike="noStrike" kern="0" cap="none" spc="0" normalizeH="0" baseline="0">
              <a:ln>
                <a:noFill/>
              </a:ln>
              <a:solidFill>
                <a:sysClr val="windowText" lastClr="000000"/>
              </a:solidFill>
              <a:effectLst/>
              <a:uLnTx/>
              <a:uFillTx/>
            </a:endParaRPr>
          </a:p>
        </p:txBody>
      </p:sp>
      <p:sp>
        <p:nvSpPr>
          <p:cNvPr id="8" name="Marcador de posición de fecha 2"/>
          <p:cNvSpPr>
            <a:spLocks noGrp="1"/>
          </p:cNvSpPr>
          <p:nvPr>
            <p:ph type="dt" idx="1"/>
          </p:nvPr>
        </p:nvSpPr>
        <p:spPr>
          <a:xfrm>
            <a:off x="3884613" y="2"/>
            <a:ext cx="2971800" cy="458788"/>
          </a:xfrm>
          <a:prstGeom prst="rect">
            <a:avLst/>
          </a:prstGeom>
        </p:spPr>
        <p:txBody>
          <a:bodyPr vert="horz" lIns="94229" tIns="47114" rIns="94229" bIns="47114" rtlCol="0"/>
          <a:lstStyle>
            <a:lvl1pPr algn="r">
              <a:defRPr sz="1200"/>
            </a:lvl1pPr>
          </a:lstStyle>
          <a:p>
            <a:fld id="{2419A86F-F9ED-4FC2-8B30-47A0D25F163D}" type="datetime8">
              <a:rPr lang="es-ES" smtClean="0"/>
              <a:pPr/>
              <a:t>04/03/2021 15:09</a:t>
            </a:fld>
            <a:endParaRPr lang="es-ES" dirty="0"/>
          </a:p>
        </p:txBody>
      </p:sp>
    </p:spTree>
    <p:extLst>
      <p:ext uri="{BB962C8B-B14F-4D97-AF65-F5344CB8AC3E}">
        <p14:creationId xmlns:p14="http://schemas.microsoft.com/office/powerpoint/2010/main" val="15402698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38</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encabezado 3"/>
          <p:cNvSpPr>
            <a:spLocks noGrp="1"/>
          </p:cNvSpPr>
          <p:nvPr>
            <p:ph type="hdr" sz="quarter" idx="10"/>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s-ES" b="0" i="0" u="none" strike="noStrike" kern="0" cap="none" spc="0" normalizeH="0" baseline="0">
              <a:ln>
                <a:noFill/>
              </a:ln>
              <a:solidFill>
                <a:sysClr val="windowText" lastClr="000000"/>
              </a:solidFill>
              <a:effectLst/>
              <a:uLnTx/>
              <a:uFillTx/>
            </a:endParaRPr>
          </a:p>
        </p:txBody>
      </p:sp>
      <p:sp>
        <p:nvSpPr>
          <p:cNvPr id="5" name="Marcador de posición de pie de página 4"/>
          <p:cNvSpPr>
            <a:spLocks noGrp="1"/>
          </p:cNvSpPr>
          <p:nvPr>
            <p:ph type="ftr" sz="quarter" idx="11"/>
          </p:nvPr>
        </p:nvSpPr>
        <p:spPr/>
        <p:txBody>
          <a:bodyPr rtlCol="0"/>
          <a:lstStyle/>
          <a:p>
            <a:pPr marL="0" marR="0" lvl="0" indent="0" defTabSz="914099" rtl="0" eaLnBrk="0" fontAlgn="auto" latinLnBrk="0" hangingPunct="0">
              <a:lnSpc>
                <a:spcPct val="100000"/>
              </a:lnSpc>
              <a:spcBef>
                <a:spcPts val="0"/>
              </a:spcBef>
              <a:spcAft>
                <a:spcPts val="0"/>
              </a:spcAft>
              <a:buClrTx/>
              <a:buSzTx/>
              <a:buFontTx/>
              <a:buNone/>
              <a:tabLst/>
              <a:defRPr/>
            </a:pPr>
            <a:r>
              <a:rPr lang="es-ES" sz="400" b="0" i="0" u="none" strike="noStrike" kern="0" cap="none" spc="0" normalizeH="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Todos los derechos reservados. MICROSOFT NO OFRECE GARANTÍAS, NI EXPRESAS, NI IMPLÍCITAS NI OBLIGATORIAS, RESPECTO A LA INFORMACIÓN QUE SE MUESTRA EN ESTA PRESENTACIÓN.</a:t>
            </a:r>
          </a:p>
        </p:txBody>
      </p:sp>
      <p:sp>
        <p:nvSpPr>
          <p:cNvPr id="7" name="Marcador de posición de número de diapositiva 6"/>
          <p:cNvSpPr>
            <a:spLocks noGrp="1"/>
          </p:cNvSpPr>
          <p:nvPr>
            <p:ph type="sldNum" sz="quarter" idx="13"/>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s-ES" b="0" i="0" u="none" strike="noStrike" kern="0" cap="none" spc="0" normalizeH="0" baseline="0" smtClean="0">
                <a:ln>
                  <a:noFill/>
                </a:ln>
                <a:solidFill>
                  <a:sysClr val="windowText" lastClr="000000"/>
                </a:solidFill>
                <a:effectLst/>
                <a:uLnTx/>
                <a:uFillTx/>
              </a:rPr>
              <a:pPr marL="0" marR="0" lvl="0" indent="0" defTabSz="914400" rtl="0" eaLnBrk="1" fontAlgn="auto" latinLnBrk="0" hangingPunct="1">
                <a:lnSpc>
                  <a:spcPct val="100000"/>
                </a:lnSpc>
                <a:spcBef>
                  <a:spcPts val="0"/>
                </a:spcBef>
                <a:spcAft>
                  <a:spcPts val="0"/>
                </a:spcAft>
                <a:buClrTx/>
                <a:buSzTx/>
                <a:buFontTx/>
                <a:buNone/>
                <a:tabLst/>
                <a:defRPr/>
              </a:pPr>
              <a:t>39</a:t>
            </a:fld>
            <a:endParaRPr kumimoji="0" lang="es-ES" b="0" i="0" u="none" strike="noStrike" kern="0" cap="none" spc="0" normalizeH="0" baseline="0">
              <a:ln>
                <a:noFill/>
              </a:ln>
              <a:solidFill>
                <a:sysClr val="windowText" lastClr="000000"/>
              </a:solidFill>
              <a:effectLst/>
              <a:uLnTx/>
              <a:uFillTx/>
            </a:endParaRPr>
          </a:p>
        </p:txBody>
      </p:sp>
      <p:sp>
        <p:nvSpPr>
          <p:cNvPr id="8" name="Marcador de posición de fecha 2"/>
          <p:cNvSpPr>
            <a:spLocks noGrp="1"/>
          </p:cNvSpPr>
          <p:nvPr>
            <p:ph type="dt" idx="1"/>
          </p:nvPr>
        </p:nvSpPr>
        <p:spPr>
          <a:xfrm>
            <a:off x="3884613" y="2"/>
            <a:ext cx="2971800" cy="458788"/>
          </a:xfrm>
          <a:prstGeom prst="rect">
            <a:avLst/>
          </a:prstGeom>
        </p:spPr>
        <p:txBody>
          <a:bodyPr vert="horz" lIns="94229" tIns="47114" rIns="94229" bIns="47114" rtlCol="0"/>
          <a:lstStyle>
            <a:lvl1pPr algn="r">
              <a:defRPr sz="1200"/>
            </a:lvl1pPr>
          </a:lstStyle>
          <a:p>
            <a:fld id="{2419A86F-F9ED-4FC2-8B30-47A0D25F163D}" type="datetime8">
              <a:rPr lang="es-ES" smtClean="0"/>
              <a:pPr/>
              <a:t>04/03/2021 15:09</a:t>
            </a:fld>
            <a:endParaRPr lang="es-ES" dirty="0"/>
          </a:p>
        </p:txBody>
      </p:sp>
    </p:spTree>
    <p:extLst>
      <p:ext uri="{BB962C8B-B14F-4D97-AF65-F5344CB8AC3E}">
        <p14:creationId xmlns:p14="http://schemas.microsoft.com/office/powerpoint/2010/main" val="15402698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4</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40</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41</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encabezado 3"/>
          <p:cNvSpPr>
            <a:spLocks noGrp="1"/>
          </p:cNvSpPr>
          <p:nvPr>
            <p:ph type="hdr" sz="quarter" idx="10"/>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s-ES" b="0" i="0" u="none" strike="noStrike" kern="0" cap="none" spc="0" normalizeH="0" baseline="0">
              <a:ln>
                <a:noFill/>
              </a:ln>
              <a:solidFill>
                <a:sysClr val="windowText" lastClr="000000"/>
              </a:solidFill>
              <a:effectLst/>
              <a:uLnTx/>
              <a:uFillTx/>
            </a:endParaRPr>
          </a:p>
        </p:txBody>
      </p:sp>
      <p:sp>
        <p:nvSpPr>
          <p:cNvPr id="5" name="Marcador de posición de pie de página 4"/>
          <p:cNvSpPr>
            <a:spLocks noGrp="1"/>
          </p:cNvSpPr>
          <p:nvPr>
            <p:ph type="ftr" sz="quarter" idx="11"/>
          </p:nvPr>
        </p:nvSpPr>
        <p:spPr/>
        <p:txBody>
          <a:bodyPr rtlCol="0"/>
          <a:lstStyle/>
          <a:p>
            <a:pPr marL="0" marR="0" lvl="0" indent="0" defTabSz="914099" rtl="0" eaLnBrk="0" fontAlgn="auto" latinLnBrk="0" hangingPunct="0">
              <a:lnSpc>
                <a:spcPct val="100000"/>
              </a:lnSpc>
              <a:spcBef>
                <a:spcPts val="0"/>
              </a:spcBef>
              <a:spcAft>
                <a:spcPts val="0"/>
              </a:spcAft>
              <a:buClrTx/>
              <a:buSzTx/>
              <a:buFontTx/>
              <a:buNone/>
              <a:tabLst/>
              <a:defRPr/>
            </a:pPr>
            <a:r>
              <a:rPr lang="es-ES" sz="400" b="0" i="0" u="none" strike="noStrike" kern="0" cap="none" spc="0" normalizeH="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Todos los derechos reservados. MICROSOFT NO OFRECE GARANTÍAS, NI EXPRESAS, NI IMPLÍCITAS NI OBLIGATORIAS, RESPECTO A LA INFORMACIÓN QUE SE MUESTRA EN ESTA PRESENTACIÓN.</a:t>
            </a:r>
          </a:p>
        </p:txBody>
      </p:sp>
      <p:sp>
        <p:nvSpPr>
          <p:cNvPr id="7" name="Marcador de posición de número de diapositiva 6"/>
          <p:cNvSpPr>
            <a:spLocks noGrp="1"/>
          </p:cNvSpPr>
          <p:nvPr>
            <p:ph type="sldNum" sz="quarter" idx="13"/>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s-ES" b="0" i="0" u="none" strike="noStrike" kern="0" cap="none" spc="0" normalizeH="0" baseline="0" smtClean="0">
                <a:ln>
                  <a:noFill/>
                </a:ln>
                <a:solidFill>
                  <a:sysClr val="windowText" lastClr="000000"/>
                </a:solidFill>
                <a:effectLst/>
                <a:uLnTx/>
                <a:uFillTx/>
              </a:rPr>
              <a:pPr marL="0" marR="0" lvl="0" indent="0" defTabSz="914400" rtl="0" eaLnBrk="1" fontAlgn="auto" latinLnBrk="0" hangingPunct="1">
                <a:lnSpc>
                  <a:spcPct val="100000"/>
                </a:lnSpc>
                <a:spcBef>
                  <a:spcPts val="0"/>
                </a:spcBef>
                <a:spcAft>
                  <a:spcPts val="0"/>
                </a:spcAft>
                <a:buClrTx/>
                <a:buSzTx/>
                <a:buFontTx/>
                <a:buNone/>
                <a:tabLst/>
                <a:defRPr/>
              </a:pPr>
              <a:t>42</a:t>
            </a:fld>
            <a:endParaRPr kumimoji="0" lang="es-ES" b="0" i="0" u="none" strike="noStrike" kern="0" cap="none" spc="0" normalizeH="0" baseline="0">
              <a:ln>
                <a:noFill/>
              </a:ln>
              <a:solidFill>
                <a:sysClr val="windowText" lastClr="000000"/>
              </a:solidFill>
              <a:effectLst/>
              <a:uLnTx/>
              <a:uFillTx/>
            </a:endParaRPr>
          </a:p>
        </p:txBody>
      </p:sp>
      <p:sp>
        <p:nvSpPr>
          <p:cNvPr id="8" name="Marcador de posición de fecha 2"/>
          <p:cNvSpPr>
            <a:spLocks noGrp="1"/>
          </p:cNvSpPr>
          <p:nvPr>
            <p:ph type="dt" idx="1"/>
          </p:nvPr>
        </p:nvSpPr>
        <p:spPr>
          <a:xfrm>
            <a:off x="3884613" y="2"/>
            <a:ext cx="2971800" cy="458788"/>
          </a:xfrm>
          <a:prstGeom prst="rect">
            <a:avLst/>
          </a:prstGeom>
        </p:spPr>
        <p:txBody>
          <a:bodyPr vert="horz" lIns="94229" tIns="47114" rIns="94229" bIns="47114" rtlCol="0"/>
          <a:lstStyle>
            <a:lvl1pPr algn="r">
              <a:defRPr sz="1200"/>
            </a:lvl1pPr>
          </a:lstStyle>
          <a:p>
            <a:fld id="{2419A86F-F9ED-4FC2-8B30-47A0D25F163D}" type="datetime8">
              <a:rPr lang="es-ES" smtClean="0"/>
              <a:pPr/>
              <a:t>04/03/2021 15:09</a:t>
            </a:fld>
            <a:endParaRPr lang="es-ES" dirty="0"/>
          </a:p>
        </p:txBody>
      </p:sp>
    </p:spTree>
    <p:extLst>
      <p:ext uri="{BB962C8B-B14F-4D97-AF65-F5344CB8AC3E}">
        <p14:creationId xmlns:p14="http://schemas.microsoft.com/office/powerpoint/2010/main" val="15402698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43</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44</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45</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46</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47</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48</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encabezado 3"/>
          <p:cNvSpPr>
            <a:spLocks noGrp="1"/>
          </p:cNvSpPr>
          <p:nvPr>
            <p:ph type="hdr" sz="quarter" idx="10"/>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s-ES" b="0" i="0" u="none" strike="noStrike" kern="0" cap="none" spc="0" normalizeH="0" baseline="0">
              <a:ln>
                <a:noFill/>
              </a:ln>
              <a:solidFill>
                <a:sysClr val="windowText" lastClr="000000"/>
              </a:solidFill>
              <a:effectLst/>
              <a:uLnTx/>
              <a:uFillTx/>
            </a:endParaRPr>
          </a:p>
        </p:txBody>
      </p:sp>
      <p:sp>
        <p:nvSpPr>
          <p:cNvPr id="5" name="Marcador de posición de pie de página 4"/>
          <p:cNvSpPr>
            <a:spLocks noGrp="1"/>
          </p:cNvSpPr>
          <p:nvPr>
            <p:ph type="ftr" sz="quarter" idx="11"/>
          </p:nvPr>
        </p:nvSpPr>
        <p:spPr/>
        <p:txBody>
          <a:bodyPr rtlCol="0"/>
          <a:lstStyle/>
          <a:p>
            <a:pPr marL="0" marR="0" lvl="0" indent="0" defTabSz="914099" rtl="0" eaLnBrk="0" fontAlgn="auto" latinLnBrk="0" hangingPunct="0">
              <a:lnSpc>
                <a:spcPct val="100000"/>
              </a:lnSpc>
              <a:spcBef>
                <a:spcPts val="0"/>
              </a:spcBef>
              <a:spcAft>
                <a:spcPts val="0"/>
              </a:spcAft>
              <a:buClrTx/>
              <a:buSzTx/>
              <a:buFontTx/>
              <a:buNone/>
              <a:tabLst/>
              <a:defRPr/>
            </a:pPr>
            <a:r>
              <a:rPr lang="es-ES" sz="400" b="0" i="0" u="none" strike="noStrike" kern="0" cap="none" spc="0" normalizeH="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Todos los derechos reservados. MICROSOFT NO OFRECE GARANTÍAS, NI EXPRESAS, NI IMPLÍCITAS NI OBLIGATORIAS, RESPECTO A LA INFORMACIÓN QUE SE MUESTRA EN ESTA PRESENTACIÓN.</a:t>
            </a:r>
          </a:p>
        </p:txBody>
      </p:sp>
      <p:sp>
        <p:nvSpPr>
          <p:cNvPr id="7" name="Marcador de posición de número de diapositiva 6"/>
          <p:cNvSpPr>
            <a:spLocks noGrp="1"/>
          </p:cNvSpPr>
          <p:nvPr>
            <p:ph type="sldNum" sz="quarter" idx="13"/>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s-ES" b="0" i="0" u="none" strike="noStrike" kern="0" cap="none" spc="0" normalizeH="0" baseline="0" smtClean="0">
                <a:ln>
                  <a:noFill/>
                </a:ln>
                <a:solidFill>
                  <a:sysClr val="windowText" lastClr="000000"/>
                </a:solidFill>
                <a:effectLst/>
                <a:uLnTx/>
                <a:uFillTx/>
              </a:rPr>
              <a:pPr marL="0" marR="0" lvl="0" indent="0" defTabSz="914400" rtl="0" eaLnBrk="1" fontAlgn="auto" latinLnBrk="0" hangingPunct="1">
                <a:lnSpc>
                  <a:spcPct val="100000"/>
                </a:lnSpc>
                <a:spcBef>
                  <a:spcPts val="0"/>
                </a:spcBef>
                <a:spcAft>
                  <a:spcPts val="0"/>
                </a:spcAft>
                <a:buClrTx/>
                <a:buSzTx/>
                <a:buFontTx/>
                <a:buNone/>
                <a:tabLst/>
                <a:defRPr/>
              </a:pPr>
              <a:t>49</a:t>
            </a:fld>
            <a:endParaRPr kumimoji="0" lang="es-ES" b="0" i="0" u="none" strike="noStrike" kern="0" cap="none" spc="0" normalizeH="0" baseline="0">
              <a:ln>
                <a:noFill/>
              </a:ln>
              <a:solidFill>
                <a:sysClr val="windowText" lastClr="000000"/>
              </a:solidFill>
              <a:effectLst/>
              <a:uLnTx/>
              <a:uFillTx/>
            </a:endParaRPr>
          </a:p>
        </p:txBody>
      </p:sp>
      <p:sp>
        <p:nvSpPr>
          <p:cNvPr id="8" name="Marcador de posición de fecha 2"/>
          <p:cNvSpPr>
            <a:spLocks noGrp="1"/>
          </p:cNvSpPr>
          <p:nvPr>
            <p:ph type="dt" idx="1"/>
          </p:nvPr>
        </p:nvSpPr>
        <p:spPr>
          <a:xfrm>
            <a:off x="3884613" y="2"/>
            <a:ext cx="2971800" cy="458788"/>
          </a:xfrm>
          <a:prstGeom prst="rect">
            <a:avLst/>
          </a:prstGeom>
        </p:spPr>
        <p:txBody>
          <a:bodyPr vert="horz" lIns="94229" tIns="47114" rIns="94229" bIns="47114" rtlCol="0"/>
          <a:lstStyle>
            <a:lvl1pPr algn="r">
              <a:defRPr sz="1200"/>
            </a:lvl1pPr>
          </a:lstStyle>
          <a:p>
            <a:fld id="{2419A86F-F9ED-4FC2-8B30-47A0D25F163D}" type="datetime8">
              <a:rPr lang="es-ES" smtClean="0"/>
              <a:pPr/>
              <a:t>04/03/2021 15:09</a:t>
            </a:fld>
            <a:endParaRPr lang="es-ES" dirty="0"/>
          </a:p>
        </p:txBody>
      </p:sp>
    </p:spTree>
    <p:extLst>
      <p:ext uri="{BB962C8B-B14F-4D97-AF65-F5344CB8AC3E}">
        <p14:creationId xmlns:p14="http://schemas.microsoft.com/office/powerpoint/2010/main" val="15402698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5</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50</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51</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52</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53</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54</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55</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56</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57</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58</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59</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6</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60</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61</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62</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63</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64</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65</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66</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67</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68</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69</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7</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70</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71</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72</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encabezado 3"/>
          <p:cNvSpPr>
            <a:spLocks noGrp="1"/>
          </p:cNvSpPr>
          <p:nvPr>
            <p:ph type="hdr" sz="quarter" idx="10"/>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s-ES" b="0" i="0" u="none" strike="noStrike" kern="0" cap="none" spc="0" normalizeH="0" baseline="0">
              <a:ln>
                <a:noFill/>
              </a:ln>
              <a:solidFill>
                <a:sysClr val="windowText" lastClr="000000"/>
              </a:solidFill>
              <a:effectLst/>
              <a:uLnTx/>
              <a:uFillTx/>
            </a:endParaRPr>
          </a:p>
        </p:txBody>
      </p:sp>
      <p:sp>
        <p:nvSpPr>
          <p:cNvPr id="5" name="Marcador de posición de pie de página 4"/>
          <p:cNvSpPr>
            <a:spLocks noGrp="1"/>
          </p:cNvSpPr>
          <p:nvPr>
            <p:ph type="ftr" sz="quarter" idx="11"/>
          </p:nvPr>
        </p:nvSpPr>
        <p:spPr/>
        <p:txBody>
          <a:bodyPr rtlCol="0"/>
          <a:lstStyle/>
          <a:p>
            <a:pPr marL="0" marR="0" lvl="0" indent="0" defTabSz="914099" rtl="0" eaLnBrk="0" fontAlgn="auto" latinLnBrk="0" hangingPunct="0">
              <a:lnSpc>
                <a:spcPct val="100000"/>
              </a:lnSpc>
              <a:spcBef>
                <a:spcPts val="0"/>
              </a:spcBef>
              <a:spcAft>
                <a:spcPts val="0"/>
              </a:spcAft>
              <a:buClrTx/>
              <a:buSzTx/>
              <a:buFontTx/>
              <a:buNone/>
              <a:tabLst/>
              <a:defRPr/>
            </a:pPr>
            <a:r>
              <a:rPr lang="es-ES" sz="400" b="0" i="0" u="none" strike="noStrike" kern="0" cap="none" spc="0" normalizeH="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Todos los derechos reservados. MICROSOFT NO OFRECE GARANTÍAS, NI EXPRESAS, NI IMPLÍCITAS NI OBLIGATORIAS, RESPECTO A LA INFORMACIÓN QUE SE MUESTRA EN ESTA PRESENTACIÓN.</a:t>
            </a:r>
          </a:p>
        </p:txBody>
      </p:sp>
      <p:sp>
        <p:nvSpPr>
          <p:cNvPr id="7" name="Marcador de posición de número de diapositiva 6"/>
          <p:cNvSpPr>
            <a:spLocks noGrp="1"/>
          </p:cNvSpPr>
          <p:nvPr>
            <p:ph type="sldNum" sz="quarter" idx="13"/>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s-ES" b="0" i="0" u="none" strike="noStrike" kern="0" cap="none" spc="0" normalizeH="0" baseline="0" smtClean="0">
                <a:ln>
                  <a:noFill/>
                </a:ln>
                <a:solidFill>
                  <a:sysClr val="windowText" lastClr="000000"/>
                </a:solidFill>
                <a:effectLst/>
                <a:uLnTx/>
                <a:uFillTx/>
              </a:rPr>
              <a:pPr marL="0" marR="0" lvl="0" indent="0" defTabSz="914400" rtl="0" eaLnBrk="1" fontAlgn="auto" latinLnBrk="0" hangingPunct="1">
                <a:lnSpc>
                  <a:spcPct val="100000"/>
                </a:lnSpc>
                <a:spcBef>
                  <a:spcPts val="0"/>
                </a:spcBef>
                <a:spcAft>
                  <a:spcPts val="0"/>
                </a:spcAft>
                <a:buClrTx/>
                <a:buSzTx/>
                <a:buFontTx/>
                <a:buNone/>
                <a:tabLst/>
                <a:defRPr/>
              </a:pPr>
              <a:t>73</a:t>
            </a:fld>
            <a:endParaRPr kumimoji="0" lang="es-ES" b="0" i="0" u="none" strike="noStrike" kern="0" cap="none" spc="0" normalizeH="0" baseline="0">
              <a:ln>
                <a:noFill/>
              </a:ln>
              <a:solidFill>
                <a:sysClr val="windowText" lastClr="000000"/>
              </a:solidFill>
              <a:effectLst/>
              <a:uLnTx/>
              <a:uFillTx/>
            </a:endParaRPr>
          </a:p>
        </p:txBody>
      </p:sp>
      <p:sp>
        <p:nvSpPr>
          <p:cNvPr id="8" name="Marcador de posición de fecha 2"/>
          <p:cNvSpPr>
            <a:spLocks noGrp="1"/>
          </p:cNvSpPr>
          <p:nvPr>
            <p:ph type="dt" idx="1"/>
          </p:nvPr>
        </p:nvSpPr>
        <p:spPr>
          <a:xfrm>
            <a:off x="3884613" y="2"/>
            <a:ext cx="2971800" cy="458788"/>
          </a:xfrm>
          <a:prstGeom prst="rect">
            <a:avLst/>
          </a:prstGeom>
        </p:spPr>
        <p:txBody>
          <a:bodyPr vert="horz" lIns="94229" tIns="47114" rIns="94229" bIns="47114" rtlCol="0"/>
          <a:lstStyle>
            <a:lvl1pPr algn="r">
              <a:defRPr sz="1200"/>
            </a:lvl1pPr>
          </a:lstStyle>
          <a:p>
            <a:fld id="{2419A86F-F9ED-4FC2-8B30-47A0D25F163D}" type="datetime8">
              <a:rPr lang="es-ES" smtClean="0"/>
              <a:pPr/>
              <a:t>04/03/2021 15:09</a:t>
            </a:fld>
            <a:endParaRPr lang="es-ES" dirty="0"/>
          </a:p>
        </p:txBody>
      </p:sp>
    </p:spTree>
    <p:extLst>
      <p:ext uri="{BB962C8B-B14F-4D97-AF65-F5344CB8AC3E}">
        <p14:creationId xmlns:p14="http://schemas.microsoft.com/office/powerpoint/2010/main" val="154026983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74</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75</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76</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encabezado 3"/>
          <p:cNvSpPr>
            <a:spLocks noGrp="1"/>
          </p:cNvSpPr>
          <p:nvPr>
            <p:ph type="hdr" sz="quarter" idx="10"/>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s-ES" b="0" i="0" u="none" strike="noStrike" kern="0" cap="none" spc="0" normalizeH="0" baseline="0">
              <a:ln>
                <a:noFill/>
              </a:ln>
              <a:solidFill>
                <a:sysClr val="windowText" lastClr="000000"/>
              </a:solidFill>
              <a:effectLst/>
              <a:uLnTx/>
              <a:uFillTx/>
            </a:endParaRPr>
          </a:p>
        </p:txBody>
      </p:sp>
      <p:sp>
        <p:nvSpPr>
          <p:cNvPr id="5" name="Marcador de posición de pie de página 4"/>
          <p:cNvSpPr>
            <a:spLocks noGrp="1"/>
          </p:cNvSpPr>
          <p:nvPr>
            <p:ph type="ftr" sz="quarter" idx="11"/>
          </p:nvPr>
        </p:nvSpPr>
        <p:spPr/>
        <p:txBody>
          <a:bodyPr rtlCol="0"/>
          <a:lstStyle/>
          <a:p>
            <a:pPr marL="0" marR="0" lvl="0" indent="0" defTabSz="914099" rtl="0" eaLnBrk="0" fontAlgn="auto" latinLnBrk="0" hangingPunct="0">
              <a:lnSpc>
                <a:spcPct val="100000"/>
              </a:lnSpc>
              <a:spcBef>
                <a:spcPts val="0"/>
              </a:spcBef>
              <a:spcAft>
                <a:spcPts val="0"/>
              </a:spcAft>
              <a:buClrTx/>
              <a:buSzTx/>
              <a:buFontTx/>
              <a:buNone/>
              <a:tabLst/>
              <a:defRPr/>
            </a:pPr>
            <a:r>
              <a:rPr lang="es-ES" sz="400" b="0" i="0" u="none" strike="noStrike" kern="0" cap="none" spc="0" normalizeH="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Todos los derechos reservados. MICROSOFT NO OFRECE GARANTÍAS, NI EXPRESAS, NI IMPLÍCITAS NI OBLIGATORIAS, RESPECTO A LA INFORMACIÓN QUE SE MUESTRA EN ESTA PRESENTACIÓN.</a:t>
            </a:r>
          </a:p>
        </p:txBody>
      </p:sp>
      <p:sp>
        <p:nvSpPr>
          <p:cNvPr id="7" name="Marcador de posición de número de diapositiva 6"/>
          <p:cNvSpPr>
            <a:spLocks noGrp="1"/>
          </p:cNvSpPr>
          <p:nvPr>
            <p:ph type="sldNum" sz="quarter" idx="13"/>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s-ES" b="0" i="0" u="none" strike="noStrike" kern="0" cap="none" spc="0" normalizeH="0" baseline="0" smtClean="0">
                <a:ln>
                  <a:noFill/>
                </a:ln>
                <a:solidFill>
                  <a:sysClr val="windowText" lastClr="000000"/>
                </a:solidFill>
                <a:effectLst/>
                <a:uLnTx/>
                <a:uFillTx/>
              </a:rPr>
              <a:pPr marL="0" marR="0" lvl="0" indent="0" defTabSz="914400" rtl="0" eaLnBrk="1" fontAlgn="auto" latinLnBrk="0" hangingPunct="1">
                <a:lnSpc>
                  <a:spcPct val="100000"/>
                </a:lnSpc>
                <a:spcBef>
                  <a:spcPts val="0"/>
                </a:spcBef>
                <a:spcAft>
                  <a:spcPts val="0"/>
                </a:spcAft>
                <a:buClrTx/>
                <a:buSzTx/>
                <a:buFontTx/>
                <a:buNone/>
                <a:tabLst/>
                <a:defRPr/>
              </a:pPr>
              <a:t>77</a:t>
            </a:fld>
            <a:endParaRPr kumimoji="0" lang="es-ES" b="0" i="0" u="none" strike="noStrike" kern="0" cap="none" spc="0" normalizeH="0" baseline="0">
              <a:ln>
                <a:noFill/>
              </a:ln>
              <a:solidFill>
                <a:sysClr val="windowText" lastClr="000000"/>
              </a:solidFill>
              <a:effectLst/>
              <a:uLnTx/>
              <a:uFillTx/>
            </a:endParaRPr>
          </a:p>
        </p:txBody>
      </p:sp>
      <p:sp>
        <p:nvSpPr>
          <p:cNvPr id="8" name="Marcador de posición de fecha 2"/>
          <p:cNvSpPr>
            <a:spLocks noGrp="1"/>
          </p:cNvSpPr>
          <p:nvPr>
            <p:ph type="dt" idx="1"/>
          </p:nvPr>
        </p:nvSpPr>
        <p:spPr>
          <a:xfrm>
            <a:off x="3884613" y="2"/>
            <a:ext cx="2971800" cy="458788"/>
          </a:xfrm>
          <a:prstGeom prst="rect">
            <a:avLst/>
          </a:prstGeom>
        </p:spPr>
        <p:txBody>
          <a:bodyPr vert="horz" lIns="94229" tIns="47114" rIns="94229" bIns="47114" rtlCol="0"/>
          <a:lstStyle>
            <a:lvl1pPr algn="r">
              <a:defRPr sz="1200"/>
            </a:lvl1pPr>
          </a:lstStyle>
          <a:p>
            <a:fld id="{2419A86F-F9ED-4FC2-8B30-47A0D25F163D}" type="datetime8">
              <a:rPr lang="es-ES" smtClean="0"/>
              <a:pPr/>
              <a:t>04/03/2021 15:09</a:t>
            </a:fld>
            <a:endParaRPr lang="es-ES" dirty="0"/>
          </a:p>
        </p:txBody>
      </p:sp>
    </p:spTree>
    <p:extLst>
      <p:ext uri="{BB962C8B-B14F-4D97-AF65-F5344CB8AC3E}">
        <p14:creationId xmlns:p14="http://schemas.microsoft.com/office/powerpoint/2010/main" val="154026983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78</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79</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8</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80</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81</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82</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83</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84</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85</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86</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87</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88</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89</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9</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90</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91</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92</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93</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encabezado 3"/>
          <p:cNvSpPr>
            <a:spLocks noGrp="1"/>
          </p:cNvSpPr>
          <p:nvPr>
            <p:ph type="hdr" sz="quarter" idx="10"/>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s-ES" b="0" i="0" u="none" strike="noStrike" kern="0" cap="none" spc="0" normalizeH="0" baseline="0">
              <a:ln>
                <a:noFill/>
              </a:ln>
              <a:solidFill>
                <a:sysClr val="windowText" lastClr="000000"/>
              </a:solidFill>
              <a:effectLst/>
              <a:uLnTx/>
              <a:uFillTx/>
            </a:endParaRPr>
          </a:p>
        </p:txBody>
      </p:sp>
      <p:sp>
        <p:nvSpPr>
          <p:cNvPr id="5" name="Marcador de posición de pie de página 4"/>
          <p:cNvSpPr>
            <a:spLocks noGrp="1"/>
          </p:cNvSpPr>
          <p:nvPr>
            <p:ph type="ftr" sz="quarter" idx="11"/>
          </p:nvPr>
        </p:nvSpPr>
        <p:spPr/>
        <p:txBody>
          <a:bodyPr rtlCol="0"/>
          <a:lstStyle/>
          <a:p>
            <a:pPr marL="0" marR="0" lvl="0" indent="0" defTabSz="914099" rtl="0" eaLnBrk="0" fontAlgn="auto" latinLnBrk="0" hangingPunct="0">
              <a:lnSpc>
                <a:spcPct val="100000"/>
              </a:lnSpc>
              <a:spcBef>
                <a:spcPts val="0"/>
              </a:spcBef>
              <a:spcAft>
                <a:spcPts val="0"/>
              </a:spcAft>
              <a:buClrTx/>
              <a:buSzTx/>
              <a:buFontTx/>
              <a:buNone/>
              <a:tabLst/>
              <a:defRPr/>
            </a:pPr>
            <a:r>
              <a:rPr lang="es-ES" sz="400" b="0" i="0" u="none" strike="noStrike" kern="0" cap="none" spc="0" normalizeH="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Todos los derechos reservados. MICROSOFT NO OFRECE GARANTÍAS, NI EXPRESAS, NI IMPLÍCITAS NI OBLIGATORIAS, RESPECTO A LA INFORMACIÓN QUE SE MUESTRA EN ESTA PRESENTACIÓN.</a:t>
            </a:r>
          </a:p>
        </p:txBody>
      </p:sp>
      <p:sp>
        <p:nvSpPr>
          <p:cNvPr id="7" name="Marcador de posición de número de diapositiva 6"/>
          <p:cNvSpPr>
            <a:spLocks noGrp="1"/>
          </p:cNvSpPr>
          <p:nvPr>
            <p:ph type="sldNum" sz="quarter" idx="13"/>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s-ES" b="0" i="0" u="none" strike="noStrike" kern="0" cap="none" spc="0" normalizeH="0" baseline="0" smtClean="0">
                <a:ln>
                  <a:noFill/>
                </a:ln>
                <a:solidFill>
                  <a:sysClr val="windowText" lastClr="000000"/>
                </a:solidFill>
                <a:effectLst/>
                <a:uLnTx/>
                <a:uFillTx/>
              </a:rPr>
              <a:pPr marL="0" marR="0" lvl="0" indent="0" defTabSz="914400" rtl="0" eaLnBrk="1" fontAlgn="auto" latinLnBrk="0" hangingPunct="1">
                <a:lnSpc>
                  <a:spcPct val="100000"/>
                </a:lnSpc>
                <a:spcBef>
                  <a:spcPts val="0"/>
                </a:spcBef>
                <a:spcAft>
                  <a:spcPts val="0"/>
                </a:spcAft>
                <a:buClrTx/>
                <a:buSzTx/>
                <a:buFontTx/>
                <a:buNone/>
                <a:tabLst/>
                <a:defRPr/>
              </a:pPr>
              <a:t>94</a:t>
            </a:fld>
            <a:endParaRPr kumimoji="0" lang="es-ES" b="0" i="0" u="none" strike="noStrike" kern="0" cap="none" spc="0" normalizeH="0" baseline="0">
              <a:ln>
                <a:noFill/>
              </a:ln>
              <a:solidFill>
                <a:sysClr val="windowText" lastClr="000000"/>
              </a:solidFill>
              <a:effectLst/>
              <a:uLnTx/>
              <a:uFillTx/>
            </a:endParaRPr>
          </a:p>
        </p:txBody>
      </p:sp>
      <p:sp>
        <p:nvSpPr>
          <p:cNvPr id="8" name="Marcador de posición de fecha 2"/>
          <p:cNvSpPr>
            <a:spLocks noGrp="1"/>
          </p:cNvSpPr>
          <p:nvPr>
            <p:ph type="dt" idx="1"/>
          </p:nvPr>
        </p:nvSpPr>
        <p:spPr>
          <a:xfrm>
            <a:off x="3884613" y="2"/>
            <a:ext cx="2971800" cy="458788"/>
          </a:xfrm>
          <a:prstGeom prst="rect">
            <a:avLst/>
          </a:prstGeom>
        </p:spPr>
        <p:txBody>
          <a:bodyPr vert="horz" lIns="94229" tIns="47114" rIns="94229" bIns="47114" rtlCol="0"/>
          <a:lstStyle>
            <a:lvl1pPr algn="r">
              <a:defRPr sz="1200"/>
            </a:lvl1pPr>
          </a:lstStyle>
          <a:p>
            <a:fld id="{2419A86F-F9ED-4FC2-8B30-47A0D25F163D}" type="datetime8">
              <a:rPr lang="es-ES" smtClean="0"/>
              <a:pPr/>
              <a:t>04/03/2021 15:09</a:t>
            </a:fld>
            <a:endParaRPr lang="es-ES" dirty="0"/>
          </a:p>
        </p:txBody>
      </p:sp>
    </p:spTree>
    <p:extLst>
      <p:ext uri="{BB962C8B-B14F-4D97-AF65-F5344CB8AC3E}">
        <p14:creationId xmlns:p14="http://schemas.microsoft.com/office/powerpoint/2010/main" val="154026983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95</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96</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encabezado 3"/>
          <p:cNvSpPr>
            <a:spLocks noGrp="1"/>
          </p:cNvSpPr>
          <p:nvPr>
            <p:ph type="hdr" sz="quarter" idx="10"/>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s-ES" b="0" i="0" u="none" strike="noStrike" kern="0" cap="none" spc="0" normalizeH="0" baseline="0">
              <a:ln>
                <a:noFill/>
              </a:ln>
              <a:solidFill>
                <a:sysClr val="windowText" lastClr="000000"/>
              </a:solidFill>
              <a:effectLst/>
              <a:uLnTx/>
              <a:uFillTx/>
            </a:endParaRPr>
          </a:p>
        </p:txBody>
      </p:sp>
      <p:sp>
        <p:nvSpPr>
          <p:cNvPr id="5" name="Marcador de posición de pie de página 4"/>
          <p:cNvSpPr>
            <a:spLocks noGrp="1"/>
          </p:cNvSpPr>
          <p:nvPr>
            <p:ph type="ftr" sz="quarter" idx="11"/>
          </p:nvPr>
        </p:nvSpPr>
        <p:spPr/>
        <p:txBody>
          <a:bodyPr rtlCol="0"/>
          <a:lstStyle/>
          <a:p>
            <a:pPr marL="0" marR="0" lvl="0" indent="0" defTabSz="914099" rtl="0" eaLnBrk="0" fontAlgn="auto" latinLnBrk="0" hangingPunct="0">
              <a:lnSpc>
                <a:spcPct val="100000"/>
              </a:lnSpc>
              <a:spcBef>
                <a:spcPts val="0"/>
              </a:spcBef>
              <a:spcAft>
                <a:spcPts val="0"/>
              </a:spcAft>
              <a:buClrTx/>
              <a:buSzTx/>
              <a:buFontTx/>
              <a:buNone/>
              <a:tabLst/>
              <a:defRPr/>
            </a:pPr>
            <a:r>
              <a:rPr lang="es-ES" sz="400" b="0" i="0" u="none" strike="noStrike" kern="0" cap="none" spc="0" normalizeH="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Todos los derechos reservados. MICROSOFT NO OFRECE GARANTÍAS, NI EXPRESAS, NI IMPLÍCITAS NI OBLIGATORIAS, RESPECTO A LA INFORMACIÓN QUE SE MUESTRA EN ESTA PRESENTACIÓN.</a:t>
            </a:r>
          </a:p>
        </p:txBody>
      </p:sp>
      <p:sp>
        <p:nvSpPr>
          <p:cNvPr id="7" name="Marcador de posición de número de diapositiva 6"/>
          <p:cNvSpPr>
            <a:spLocks noGrp="1"/>
          </p:cNvSpPr>
          <p:nvPr>
            <p:ph type="sldNum" sz="quarter" idx="13"/>
          </p:nvPr>
        </p:nvSpPr>
        <p:spPr/>
        <p:txBody>
          <a:bodyPr rtlCol="0"/>
          <a:lstStyle/>
          <a:p>
            <a:pPr marL="0" marR="0" lvl="0" indent="0"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s-ES" b="0" i="0" u="none" strike="noStrike" kern="0" cap="none" spc="0" normalizeH="0" baseline="0" smtClean="0">
                <a:ln>
                  <a:noFill/>
                </a:ln>
                <a:solidFill>
                  <a:sysClr val="windowText" lastClr="000000"/>
                </a:solidFill>
                <a:effectLst/>
                <a:uLnTx/>
                <a:uFillTx/>
              </a:rPr>
              <a:pPr marL="0" marR="0" lvl="0" indent="0" defTabSz="914400" rtl="0" eaLnBrk="1" fontAlgn="auto" latinLnBrk="0" hangingPunct="1">
                <a:lnSpc>
                  <a:spcPct val="100000"/>
                </a:lnSpc>
                <a:spcBef>
                  <a:spcPts val="0"/>
                </a:spcBef>
                <a:spcAft>
                  <a:spcPts val="0"/>
                </a:spcAft>
                <a:buClrTx/>
                <a:buSzTx/>
                <a:buFontTx/>
                <a:buNone/>
                <a:tabLst/>
                <a:defRPr/>
              </a:pPr>
              <a:t>97</a:t>
            </a:fld>
            <a:endParaRPr kumimoji="0" lang="es-ES" b="0" i="0" u="none" strike="noStrike" kern="0" cap="none" spc="0" normalizeH="0" baseline="0">
              <a:ln>
                <a:noFill/>
              </a:ln>
              <a:solidFill>
                <a:sysClr val="windowText" lastClr="000000"/>
              </a:solidFill>
              <a:effectLst/>
              <a:uLnTx/>
              <a:uFillTx/>
            </a:endParaRPr>
          </a:p>
        </p:txBody>
      </p:sp>
      <p:sp>
        <p:nvSpPr>
          <p:cNvPr id="8" name="Marcador de posición de fecha 2"/>
          <p:cNvSpPr>
            <a:spLocks noGrp="1"/>
          </p:cNvSpPr>
          <p:nvPr>
            <p:ph type="dt" idx="1"/>
          </p:nvPr>
        </p:nvSpPr>
        <p:spPr>
          <a:xfrm>
            <a:off x="3884613" y="2"/>
            <a:ext cx="2971800" cy="458788"/>
          </a:xfrm>
          <a:prstGeom prst="rect">
            <a:avLst/>
          </a:prstGeom>
        </p:spPr>
        <p:txBody>
          <a:bodyPr vert="horz" lIns="94229" tIns="47114" rIns="94229" bIns="47114" rtlCol="0"/>
          <a:lstStyle>
            <a:lvl1pPr algn="r">
              <a:defRPr sz="1200"/>
            </a:lvl1pPr>
          </a:lstStyle>
          <a:p>
            <a:fld id="{2419A86F-F9ED-4FC2-8B30-47A0D25F163D}" type="datetime8">
              <a:rPr lang="es-ES" smtClean="0"/>
              <a:pPr/>
              <a:t>04/03/2021 15:09</a:t>
            </a:fld>
            <a:endParaRPr lang="es-ES" dirty="0"/>
          </a:p>
        </p:txBody>
      </p:sp>
    </p:spTree>
    <p:extLst>
      <p:ext uri="{BB962C8B-B14F-4D97-AF65-F5344CB8AC3E}">
        <p14:creationId xmlns:p14="http://schemas.microsoft.com/office/powerpoint/2010/main" val="154026983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98</a:t>
            </a:fld>
            <a:endParaRPr lang="es-ES"/>
          </a:p>
        </p:txBody>
      </p:sp>
    </p:spTree>
    <p:extLst>
      <p:ext uri="{BB962C8B-B14F-4D97-AF65-F5344CB8AC3E}">
        <p14:creationId xmlns:p14="http://schemas.microsoft.com/office/powerpoint/2010/main" val="303037403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168375C1-7C5C-42A2-80F2-05631BB3764E}" type="slidenum">
              <a:rPr lang="es-ES" smtClean="0"/>
              <a:pPr rtl="0"/>
              <a:t>99</a:t>
            </a:fld>
            <a:endParaRPr lang="es-ES"/>
          </a:p>
        </p:txBody>
      </p:sp>
    </p:spTree>
    <p:extLst>
      <p:ext uri="{BB962C8B-B14F-4D97-AF65-F5344CB8AC3E}">
        <p14:creationId xmlns:p14="http://schemas.microsoft.com/office/powerpoint/2010/main" val="3030374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597819"/>
            <a:ext cx="7772400" cy="1102519"/>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0C25FD79-2C1D-4FDA-819D-7E8F2E2AC680}" type="datetimeFigureOut">
              <a:rPr lang="es-ES" smtClean="0"/>
              <a:pPr/>
              <a:t>04/03/2021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C82E1AC-ABBD-4D7C-9F36-DBDAE5A6A0F6}"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0C25FD79-2C1D-4FDA-819D-7E8F2E2AC680}" type="datetimeFigureOut">
              <a:rPr lang="es-ES" smtClean="0"/>
              <a:pPr/>
              <a:t>04/03/2021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C82E1AC-ABBD-4D7C-9F36-DBDAE5A6A0F6}"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154781"/>
            <a:ext cx="2057400" cy="3290888"/>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154781"/>
            <a:ext cx="6019800" cy="329088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0C25FD79-2C1D-4FDA-819D-7E8F2E2AC680}" type="datetimeFigureOut">
              <a:rPr lang="es-ES" smtClean="0"/>
              <a:pPr/>
              <a:t>04/03/2021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C82E1AC-ABBD-4D7C-9F36-DBDAE5A6A0F6}" type="slidenum">
              <a:rPr lang="es-ES" smtClean="0"/>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50-50 Diseño de foto derecha">
    <p:spTree>
      <p:nvGrpSpPr>
        <p:cNvPr id="1" name=""/>
        <p:cNvGrpSpPr/>
        <p:nvPr/>
      </p:nvGrpSpPr>
      <p:grpSpPr>
        <a:xfrm>
          <a:off x="0" y="0"/>
          <a:ext cx="0" cy="0"/>
          <a:chOff x="0" y="0"/>
          <a:chExt cx="0" cy="0"/>
        </a:xfrm>
      </p:grpSpPr>
      <p:sp>
        <p:nvSpPr>
          <p:cNvPr id="5" name="Marcador de posición de imagen 4"/>
          <p:cNvSpPr>
            <a:spLocks noGrp="1"/>
          </p:cNvSpPr>
          <p:nvPr>
            <p:ph type="pic" sz="quarter" idx="10"/>
          </p:nvPr>
        </p:nvSpPr>
        <p:spPr bwMode="ltGray">
          <a:xfrm>
            <a:off x="4596978" y="0"/>
            <a:ext cx="4547022" cy="5142075"/>
          </a:xfrm>
          <a:blipFill>
            <a:blip r:embed="rId2" cstate="print"/>
            <a:srcRect/>
            <a:stretch>
              <a:fillRect/>
            </a:stretch>
          </a:blipFill>
        </p:spPr>
        <p:txBody>
          <a:bodyPr tIns="411480" rtlCol="0" anchor="ctr" anchorCtr="0">
            <a:noAutofit/>
          </a:bodyPr>
          <a:lstStyle>
            <a:lvl1pPr marL="0" indent="0" algn="ctr">
              <a:buNone/>
              <a:defRPr sz="2700" b="1" cap="none" baseline="0">
                <a:solidFill>
                  <a:srgbClr val="FFC000"/>
                </a:solidFill>
                <a:latin typeface="+mn-lt"/>
              </a:defRPr>
            </a:lvl1pPr>
          </a:lstStyle>
          <a:p>
            <a:pPr rtl="0"/>
            <a:r>
              <a:rPr lang="es-ES" noProof="0"/>
              <a:t>Haga clic en el icono para agregar una imagen</a:t>
            </a:r>
          </a:p>
        </p:txBody>
      </p:sp>
      <p:sp>
        <p:nvSpPr>
          <p:cNvPr id="4" name="Marcador de posición de número de diapositiva 5"/>
          <p:cNvSpPr>
            <a:spLocks noGrp="1"/>
          </p:cNvSpPr>
          <p:nvPr>
            <p:ph type="sldNum" sz="quarter" idx="4"/>
          </p:nvPr>
        </p:nvSpPr>
        <p:spPr>
          <a:xfrm>
            <a:off x="8852128" y="4863703"/>
            <a:ext cx="290807" cy="273844"/>
          </a:xfrm>
          <a:prstGeom prst="rect">
            <a:avLst/>
          </a:prstGeom>
        </p:spPr>
        <p:txBody>
          <a:bodyPr vert="horz" lIns="68580" tIns="34290" rIns="68580" bIns="34290" rtlCol="0" anchor="ctr"/>
          <a:lstStyle>
            <a:lvl1pPr algn="r">
              <a:defRPr sz="900">
                <a:solidFill>
                  <a:schemeClr val="bg1"/>
                </a:solidFill>
              </a:defRPr>
            </a:lvl1pPr>
          </a:lstStyle>
          <a:p>
            <a:pPr rtl="0"/>
            <a:fld id="{5AE1514C-5E56-4738-A1FF-4B1CFD2A3E36}" type="slidenum">
              <a:rPr lang="es-ES" noProof="0" smtClean="0"/>
              <a:pPr rtl="0"/>
              <a:t>‹Nº›</a:t>
            </a:fld>
            <a:endParaRPr lang="es-ES" noProof="0"/>
          </a:p>
        </p:txBody>
      </p:sp>
      <p:sp>
        <p:nvSpPr>
          <p:cNvPr id="6" name="Marcador de posición de contenido 2"/>
          <p:cNvSpPr>
            <a:spLocks noGrp="1"/>
          </p:cNvSpPr>
          <p:nvPr>
            <p:ph idx="18" hasCustomPrompt="1"/>
          </p:nvPr>
        </p:nvSpPr>
        <p:spPr>
          <a:xfrm>
            <a:off x="1406962" y="314325"/>
            <a:ext cx="1783080" cy="630173"/>
          </a:xfrm>
        </p:spPr>
        <p:txBody>
          <a:bodyPr lIns="109728" rIns="109728" rtlCol="0"/>
          <a:lstStyle>
            <a:lvl1pPr marL="0" algn="ctr" defTabSz="685800" rtl="0" eaLnBrk="1" latinLnBrk="0" hangingPunct="1">
              <a:defRPr lang="en-US" sz="4100"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17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400"/>
            </a:lvl3pPr>
            <a:lvl4pPr algn="ctr">
              <a:defRPr sz="1400">
                <a:latin typeface="+mn-lt"/>
              </a:defRPr>
            </a:lvl4pPr>
            <a:lvl5pPr algn="ctr">
              <a:defRPr sz="1200">
                <a:latin typeface="+mn-lt"/>
              </a:defRPr>
            </a:lvl5pPr>
          </a:lstStyle>
          <a:p>
            <a:pPr lvl="0" rtl="0"/>
            <a:r>
              <a:rPr lang="es-ES" noProof="0"/>
              <a:t>#</a:t>
            </a:r>
          </a:p>
        </p:txBody>
      </p:sp>
      <p:sp>
        <p:nvSpPr>
          <p:cNvPr id="9" name="Marcador de texto 6"/>
          <p:cNvSpPr>
            <a:spLocks noGrp="1"/>
          </p:cNvSpPr>
          <p:nvPr>
            <p:ph type="body" sz="quarter" idx="11" hasCustomPrompt="1"/>
          </p:nvPr>
        </p:nvSpPr>
        <p:spPr>
          <a:xfrm>
            <a:off x="0" y="2571750"/>
            <a:ext cx="4572000" cy="2319481"/>
          </a:xfrm>
        </p:spPr>
        <p:txBody>
          <a:bodyPr rtlCol="0" anchor="t" anchorCtr="0"/>
          <a:lstStyle>
            <a:lvl1pPr algn="ctr" defTabSz="685800" rtl="0" eaLnBrk="1" latinLnBrk="0" hangingPunct="1">
              <a:lnSpc>
                <a:spcPct val="90000"/>
              </a:lnSpc>
              <a:spcBef>
                <a:spcPct val="0"/>
              </a:spcBef>
              <a:spcAft>
                <a:spcPts val="2250"/>
              </a:spcAft>
              <a:buNone/>
              <a:defRPr lang="en-US" sz="2700" b="0" i="0" kern="1200" spc="0" baseline="0" dirty="0">
                <a:gradFill>
                  <a:gsLst>
                    <a:gs pos="0">
                      <a:schemeClr val="tx2"/>
                    </a:gs>
                    <a:gs pos="100000">
                      <a:schemeClr val="tx2"/>
                    </a:gs>
                  </a:gsLst>
                  <a:lin ang="5400000" scaled="1"/>
                </a:gradFill>
                <a:latin typeface="Segoe UI Semibold" panose="020B0702040204020203" pitchFamily="34" charset="0"/>
                <a:ea typeface="+mn-ea"/>
                <a:cs typeface="Segoe UI Semibold" panose="020B0702040204020203" pitchFamily="34" charset="0"/>
              </a:defRPr>
            </a:lvl1pPr>
            <a:lvl2pPr algn="ctr">
              <a:defRPr sz="2100"/>
            </a:lvl2pPr>
            <a:lvl3pPr algn="ctr">
              <a:spcAft>
                <a:spcPts val="450"/>
              </a:spcAft>
              <a:defRPr lang="en-US" sz="1800" b="0" kern="1200" dirty="0">
                <a:solidFill>
                  <a:schemeClr val="tx1">
                    <a:lumMod val="85000"/>
                    <a:lumOff val="15000"/>
                  </a:schemeClr>
                </a:solidFill>
                <a:latin typeface="+mn-lt"/>
                <a:ea typeface="+mn-ea"/>
                <a:cs typeface="+mn-cs"/>
              </a:defRPr>
            </a:lvl3pPr>
            <a:lvl4pPr algn="ctr">
              <a:defRPr sz="1500" b="1"/>
            </a:lvl4pPr>
            <a:lvl5pPr algn="ctr">
              <a:defRPr sz="1400"/>
            </a:lvl5pPr>
          </a:lstStyle>
          <a:p>
            <a:pPr lvl="0" rtl="0"/>
            <a:r>
              <a:rPr lang="es-ES" noProof="0"/>
              <a:t>Editar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10" name="Marcador de texto 2"/>
          <p:cNvSpPr>
            <a:spLocks noGrp="1"/>
          </p:cNvSpPr>
          <p:nvPr>
            <p:ph type="body" sz="quarter" idx="19" hasCustomPrompt="1"/>
          </p:nvPr>
        </p:nvSpPr>
        <p:spPr>
          <a:xfrm>
            <a:off x="0" y="1165623"/>
            <a:ext cx="4572000" cy="817147"/>
          </a:xfrm>
        </p:spPr>
        <p:txBody>
          <a:bodyPr rtlCol="0"/>
          <a:lstStyle>
            <a:lvl1pPr algn="ctr">
              <a:defRPr sz="2700" b="0">
                <a:latin typeface="+mj-lt"/>
              </a:defRPr>
            </a:lvl1pPr>
            <a:lvl2pPr algn="ctr">
              <a:defRPr lang="en-US" sz="2400" b="0" kern="1200" dirty="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0" indent="0" algn="ctr" defTabSz="685800" rtl="0" eaLnBrk="1" latinLnBrk="0" hangingPunct="1">
              <a:lnSpc>
                <a:spcPct val="90000"/>
              </a:lnSpc>
              <a:spcBef>
                <a:spcPts val="375"/>
              </a:spcBef>
              <a:buFont typeface="Arial" panose="020B0604020202020204" pitchFamily="34" charset="0"/>
              <a:buNone/>
            </a:pPr>
            <a:r>
              <a:rPr lang="es-ES" noProof="0"/>
              <a:t>Editar estilos de texto del patrón</a:t>
            </a:r>
          </a:p>
        </p:txBody>
      </p:sp>
      <p:sp>
        <p:nvSpPr>
          <p:cNvPr id="12" name="Marcador de posición de número de diapositiva 7" hidden="1"/>
          <p:cNvSpPr txBox="1">
            <a:spLocks/>
          </p:cNvSpPr>
          <p:nvPr userDrawn="1"/>
        </p:nvSpPr>
        <p:spPr>
          <a:xfrm>
            <a:off x="7757933" y="4874039"/>
            <a:ext cx="392555" cy="273844"/>
          </a:xfrm>
          <a:prstGeom prst="rect">
            <a:avLst/>
          </a:prstGeom>
        </p:spPr>
        <p:txBody>
          <a:bodyPr vert="horz" wrap="none" lIns="68580" tIns="34290" rIns="68580" bIns="34290" rtlCol="0" anchor="ctr"/>
          <a:lstStyle>
            <a:defPPr>
              <a:defRPr lang="en-US"/>
            </a:defPPr>
            <a:lvl1pPr marL="0" algn="r"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4997E989-D798-4C62-8E93-3D2D613C2488}" type="slidenum">
              <a:rPr lang="en-US" smtClean="0">
                <a:solidFill>
                  <a:schemeClr val="bg1"/>
                </a:solidFill>
              </a:rPr>
              <a:pPr rtl="0"/>
              <a:t>‹Nº›</a:t>
            </a:fld>
            <a:endParaRPr lang="en-US" dirty="0">
              <a:solidFill>
                <a:schemeClr val="bg1"/>
              </a:solidFill>
            </a:endParaRPr>
          </a:p>
        </p:txBody>
      </p:sp>
    </p:spTree>
    <p:extLst>
      <p:ext uri="{BB962C8B-B14F-4D97-AF65-F5344CB8AC3E}">
        <p14:creationId xmlns:p14="http://schemas.microsoft.com/office/powerpoint/2010/main" val="443957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o testimoni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A85E10-5A18-4C86-8310-FA9CF8DF8AB5}"/>
              </a:ext>
            </a:extLst>
          </p:cNvPr>
          <p:cNvSpPr>
            <a:spLocks noGrp="1"/>
          </p:cNvSpPr>
          <p:nvPr>
            <p:ph type="title" hasCustomPrompt="1"/>
          </p:nvPr>
        </p:nvSpPr>
        <p:spPr/>
        <p:txBody>
          <a:bodyPr rtlCol="0"/>
          <a:lstStyle/>
          <a:p>
            <a:pPr rtl="0"/>
            <a:r>
              <a:rPr lang="es-ES" noProof="0"/>
              <a:t>Haga clic para editar el estilo de título del patrón</a:t>
            </a:r>
          </a:p>
        </p:txBody>
      </p:sp>
      <p:sp>
        <p:nvSpPr>
          <p:cNvPr id="7" name="Marcador de pie de página 6">
            <a:extLst>
              <a:ext uri="{FF2B5EF4-FFF2-40B4-BE49-F238E27FC236}">
                <a16:creationId xmlns:a16="http://schemas.microsoft.com/office/drawing/2014/main" id="{D2E533DB-3399-4A25-BB80-899E9CC78DB1}"/>
              </a:ext>
            </a:extLst>
          </p:cNvPr>
          <p:cNvSpPr>
            <a:spLocks noGrp="1"/>
          </p:cNvSpPr>
          <p:nvPr>
            <p:ph type="ftr" sz="quarter" idx="10"/>
          </p:nvPr>
        </p:nvSpPr>
        <p:spPr/>
        <p:txBody>
          <a:bodyPr rtlCol="0"/>
          <a:lstStyle/>
          <a:p>
            <a:pPr rtl="0"/>
            <a:r>
              <a:rPr lang="es-ES" noProof="0"/>
              <a:t>Agregue un pie de página</a:t>
            </a:r>
          </a:p>
        </p:txBody>
      </p:sp>
      <p:sp>
        <p:nvSpPr>
          <p:cNvPr id="8" name="Marcador de número de diapositiva 7">
            <a:extLst>
              <a:ext uri="{FF2B5EF4-FFF2-40B4-BE49-F238E27FC236}">
                <a16:creationId xmlns:a16="http://schemas.microsoft.com/office/drawing/2014/main" id="{19A57786-309B-4137-8B30-4011FC0D4FCB}"/>
              </a:ext>
            </a:extLst>
          </p:cNvPr>
          <p:cNvSpPr>
            <a:spLocks noGrp="1"/>
          </p:cNvSpPr>
          <p:nvPr>
            <p:ph type="sldNum" sz="quarter" idx="11"/>
          </p:nvPr>
        </p:nvSpPr>
        <p:spPr/>
        <p:txBody>
          <a:bodyPr rtlCol="0"/>
          <a:lstStyle/>
          <a:p>
            <a:pPr rtl="0"/>
            <a:fld id="{4B73C415-D670-4716-A5EC-CC4D52CA2BAC}" type="slidenum">
              <a:rPr lang="es-ES" noProof="0" smtClean="0"/>
              <a:pPr rtl="0"/>
              <a:t>‹Nº›</a:t>
            </a:fld>
            <a:endParaRPr lang="es-ES" noProof="0"/>
          </a:p>
        </p:txBody>
      </p:sp>
      <p:sp>
        <p:nvSpPr>
          <p:cNvPr id="6" name="Marcador de texto 5">
            <a:extLst>
              <a:ext uri="{FF2B5EF4-FFF2-40B4-BE49-F238E27FC236}">
                <a16:creationId xmlns:a16="http://schemas.microsoft.com/office/drawing/2014/main" id="{3509F9E9-0483-4A79-B997-B23DAC1644C1}"/>
              </a:ext>
            </a:extLst>
          </p:cNvPr>
          <p:cNvSpPr>
            <a:spLocks noGrp="1"/>
          </p:cNvSpPr>
          <p:nvPr>
            <p:ph type="body" sz="quarter" idx="32" hasCustomPrompt="1"/>
          </p:nvPr>
        </p:nvSpPr>
        <p:spPr>
          <a:xfrm>
            <a:off x="323850" y="756000"/>
            <a:ext cx="8504635" cy="270000"/>
          </a:xfrm>
        </p:spPr>
        <p:txBody>
          <a:bodyPr rtlCol="0"/>
          <a:lstStyle>
            <a:lvl1pPr marL="0" indent="0">
              <a:buNone/>
              <a:defRPr/>
            </a:lvl1pPr>
            <a:lvl2pPr marL="200025" indent="0">
              <a:buNone/>
              <a:defRPr/>
            </a:lvl2pPr>
            <a:lvl3pPr marL="407194" indent="0">
              <a:buNone/>
              <a:defRPr/>
            </a:lvl3pPr>
            <a:lvl4pPr marL="607219" indent="0">
              <a:buNone/>
              <a:defRPr/>
            </a:lvl4pPr>
            <a:lvl5pPr marL="807244" indent="0">
              <a:buNone/>
              <a:defRPr/>
            </a:lvl5pPr>
          </a:lstStyle>
          <a:p>
            <a:pPr lvl="0" rtl="0"/>
            <a:r>
              <a:rPr lang="es-ES" noProof="0"/>
              <a:t>Subtítulo</a:t>
            </a:r>
          </a:p>
        </p:txBody>
      </p:sp>
      <p:sp>
        <p:nvSpPr>
          <p:cNvPr id="4" name="Marcador de texto 3">
            <a:extLst>
              <a:ext uri="{FF2B5EF4-FFF2-40B4-BE49-F238E27FC236}">
                <a16:creationId xmlns:a16="http://schemas.microsoft.com/office/drawing/2014/main" id="{749CC2AE-E299-42B4-A2C4-357708A0054F}"/>
              </a:ext>
            </a:extLst>
          </p:cNvPr>
          <p:cNvSpPr>
            <a:spLocks noGrp="1"/>
          </p:cNvSpPr>
          <p:nvPr>
            <p:ph type="body" sz="quarter" idx="34" hasCustomPrompt="1"/>
          </p:nvPr>
        </p:nvSpPr>
        <p:spPr>
          <a:xfrm>
            <a:off x="323850" y="1377558"/>
            <a:ext cx="2656241" cy="1668713"/>
          </a:xfrm>
          <a:solidFill>
            <a:schemeClr val="bg1">
              <a:lumMod val="95000"/>
            </a:schemeClr>
          </a:solidFill>
        </p:spPr>
        <p:txBody>
          <a:bodyPr lIns="135000" tIns="135000" rIns="135000" bIns="135000" rtlCol="0" anchor="ctr"/>
          <a:lstStyle>
            <a:lvl1pPr marL="0" indent="0" algn="ctr">
              <a:buNone/>
              <a:defRPr i="0"/>
            </a:lvl1pPr>
          </a:lstStyle>
          <a:p>
            <a:pPr lvl="0" rtl="0"/>
            <a:r>
              <a:rPr lang="es-ES" noProof="0"/>
              <a:t>Los testimonios van aquí</a:t>
            </a:r>
          </a:p>
        </p:txBody>
      </p:sp>
      <p:sp>
        <p:nvSpPr>
          <p:cNvPr id="9" name="Marcador de texto 8">
            <a:extLst>
              <a:ext uri="{FF2B5EF4-FFF2-40B4-BE49-F238E27FC236}">
                <a16:creationId xmlns:a16="http://schemas.microsoft.com/office/drawing/2014/main" id="{199551C8-D5B2-495A-97BB-0711CD8C67EC}"/>
              </a:ext>
            </a:extLst>
          </p:cNvPr>
          <p:cNvSpPr>
            <a:spLocks noGrp="1"/>
          </p:cNvSpPr>
          <p:nvPr>
            <p:ph type="body" sz="quarter" idx="13" hasCustomPrompt="1"/>
          </p:nvPr>
        </p:nvSpPr>
        <p:spPr>
          <a:xfrm>
            <a:off x="436917" y="2770219"/>
            <a:ext cx="2438349" cy="173327"/>
          </a:xfrm>
        </p:spPr>
        <p:txBody>
          <a:bodyPr rtlCol="0" anchor="t"/>
          <a:lstStyle>
            <a:lvl1pPr marL="0" indent="0" algn="r">
              <a:buFont typeface="Arial" panose="020B0604020202020204" pitchFamily="34" charset="0"/>
              <a:buNone/>
              <a:defRPr sz="900">
                <a:solidFill>
                  <a:schemeClr val="tx1">
                    <a:lumMod val="75000"/>
                    <a:lumOff val="25000"/>
                  </a:schemeClr>
                </a:solidFill>
              </a:defRPr>
            </a:lvl1pPr>
          </a:lstStyle>
          <a:p>
            <a:pPr lvl="0" rtl="0"/>
            <a:r>
              <a:rPr lang="es-ES" noProof="0"/>
              <a:t>Nombre y puesto:</a:t>
            </a:r>
          </a:p>
        </p:txBody>
      </p:sp>
      <p:sp>
        <p:nvSpPr>
          <p:cNvPr id="12" name="Marcador de texto 3">
            <a:extLst>
              <a:ext uri="{FF2B5EF4-FFF2-40B4-BE49-F238E27FC236}">
                <a16:creationId xmlns:a16="http://schemas.microsoft.com/office/drawing/2014/main" id="{03139A49-E537-4395-967A-08C997820703}"/>
              </a:ext>
            </a:extLst>
          </p:cNvPr>
          <p:cNvSpPr>
            <a:spLocks noGrp="1"/>
          </p:cNvSpPr>
          <p:nvPr>
            <p:ph type="body" sz="quarter" idx="35" hasCustomPrompt="1"/>
          </p:nvPr>
        </p:nvSpPr>
        <p:spPr>
          <a:xfrm>
            <a:off x="3243880" y="2693744"/>
            <a:ext cx="2656241" cy="1668713"/>
          </a:xfrm>
          <a:solidFill>
            <a:schemeClr val="bg1">
              <a:lumMod val="95000"/>
            </a:schemeClr>
          </a:solidFill>
        </p:spPr>
        <p:txBody>
          <a:bodyPr lIns="135000" tIns="135000" rIns="135000" bIns="135000" rtlCol="0" anchor="ctr"/>
          <a:lstStyle>
            <a:lvl1pPr marL="0" indent="0" algn="ctr">
              <a:buNone/>
              <a:defRPr i="0"/>
            </a:lvl1pPr>
          </a:lstStyle>
          <a:p>
            <a:pPr lvl="0" rtl="0"/>
            <a:r>
              <a:rPr lang="es-ES" noProof="0"/>
              <a:t>Los testimonios van aquí</a:t>
            </a:r>
          </a:p>
        </p:txBody>
      </p:sp>
      <p:sp>
        <p:nvSpPr>
          <p:cNvPr id="13" name="Marcador de texto 8">
            <a:extLst>
              <a:ext uri="{FF2B5EF4-FFF2-40B4-BE49-F238E27FC236}">
                <a16:creationId xmlns:a16="http://schemas.microsoft.com/office/drawing/2014/main" id="{3EE1C8A1-F171-46D2-A92F-1B0E9C52B1A9}"/>
              </a:ext>
            </a:extLst>
          </p:cNvPr>
          <p:cNvSpPr>
            <a:spLocks noGrp="1"/>
          </p:cNvSpPr>
          <p:nvPr>
            <p:ph type="body" sz="quarter" idx="36" hasCustomPrompt="1"/>
          </p:nvPr>
        </p:nvSpPr>
        <p:spPr>
          <a:xfrm>
            <a:off x="3351039" y="4086406"/>
            <a:ext cx="2438349" cy="173327"/>
          </a:xfrm>
        </p:spPr>
        <p:txBody>
          <a:bodyPr rtlCol="0" anchor="t"/>
          <a:lstStyle>
            <a:lvl1pPr marL="0" indent="0" algn="r">
              <a:buFont typeface="Arial" panose="020B0604020202020204" pitchFamily="34" charset="0"/>
              <a:buNone/>
              <a:defRPr sz="900">
                <a:solidFill>
                  <a:schemeClr val="tx1">
                    <a:lumMod val="75000"/>
                    <a:lumOff val="25000"/>
                  </a:schemeClr>
                </a:solidFill>
              </a:defRPr>
            </a:lvl1pPr>
          </a:lstStyle>
          <a:p>
            <a:pPr lvl="0" rtl="0"/>
            <a:r>
              <a:rPr lang="es-ES" noProof="0"/>
              <a:t>Nombre y puesto:</a:t>
            </a:r>
          </a:p>
        </p:txBody>
      </p:sp>
      <p:sp>
        <p:nvSpPr>
          <p:cNvPr id="14" name="Marcador de texto 3">
            <a:extLst>
              <a:ext uri="{FF2B5EF4-FFF2-40B4-BE49-F238E27FC236}">
                <a16:creationId xmlns:a16="http://schemas.microsoft.com/office/drawing/2014/main" id="{E3E7FB48-98BE-4677-A80F-969F9F307209}"/>
              </a:ext>
            </a:extLst>
          </p:cNvPr>
          <p:cNvSpPr>
            <a:spLocks noGrp="1"/>
          </p:cNvSpPr>
          <p:nvPr>
            <p:ph type="body" sz="quarter" idx="37" hasCustomPrompt="1"/>
          </p:nvPr>
        </p:nvSpPr>
        <p:spPr>
          <a:xfrm>
            <a:off x="6163909" y="1377558"/>
            <a:ext cx="2656241" cy="1668713"/>
          </a:xfrm>
          <a:solidFill>
            <a:schemeClr val="bg1">
              <a:lumMod val="95000"/>
            </a:schemeClr>
          </a:solidFill>
        </p:spPr>
        <p:txBody>
          <a:bodyPr lIns="135000" tIns="135000" rIns="135000" bIns="135000" rtlCol="0" anchor="ctr"/>
          <a:lstStyle>
            <a:lvl1pPr marL="0" indent="0" algn="ctr">
              <a:buNone/>
              <a:defRPr i="0"/>
            </a:lvl1pPr>
          </a:lstStyle>
          <a:p>
            <a:pPr lvl="0" rtl="0"/>
            <a:r>
              <a:rPr lang="es-ES" noProof="0"/>
              <a:t>Los testimonios van aquí</a:t>
            </a:r>
          </a:p>
        </p:txBody>
      </p:sp>
      <p:sp>
        <p:nvSpPr>
          <p:cNvPr id="15" name="Marcador de texto 8">
            <a:extLst>
              <a:ext uri="{FF2B5EF4-FFF2-40B4-BE49-F238E27FC236}">
                <a16:creationId xmlns:a16="http://schemas.microsoft.com/office/drawing/2014/main" id="{0146F28A-70F5-4E8B-8A3A-ADB1B6A080D1}"/>
              </a:ext>
            </a:extLst>
          </p:cNvPr>
          <p:cNvSpPr>
            <a:spLocks noGrp="1"/>
          </p:cNvSpPr>
          <p:nvPr>
            <p:ph type="body" sz="quarter" idx="38" hasCustomPrompt="1"/>
          </p:nvPr>
        </p:nvSpPr>
        <p:spPr>
          <a:xfrm>
            <a:off x="6276976" y="2770219"/>
            <a:ext cx="2438349" cy="173327"/>
          </a:xfrm>
        </p:spPr>
        <p:txBody>
          <a:bodyPr rtlCol="0" anchor="t"/>
          <a:lstStyle>
            <a:lvl1pPr marL="0" indent="0" algn="r">
              <a:buFont typeface="Arial" panose="020B0604020202020204" pitchFamily="34" charset="0"/>
              <a:buNone/>
              <a:defRPr sz="900">
                <a:solidFill>
                  <a:schemeClr val="tx1">
                    <a:lumMod val="75000"/>
                    <a:lumOff val="25000"/>
                  </a:schemeClr>
                </a:solidFill>
              </a:defRPr>
            </a:lvl1pPr>
          </a:lstStyle>
          <a:p>
            <a:pPr lvl="0" rtl="0"/>
            <a:r>
              <a:rPr lang="es-ES" noProof="0"/>
              <a:t>Nombre y puesto:</a:t>
            </a:r>
          </a:p>
        </p:txBody>
      </p:sp>
    </p:spTree>
    <p:extLst>
      <p:ext uri="{BB962C8B-B14F-4D97-AF65-F5344CB8AC3E}">
        <p14:creationId xmlns:p14="http://schemas.microsoft.com/office/powerpoint/2010/main" val="23627155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Diapositiva de título con imagen">
    <p:spTree>
      <p:nvGrpSpPr>
        <p:cNvPr id="1" name=""/>
        <p:cNvGrpSpPr/>
        <p:nvPr/>
      </p:nvGrpSpPr>
      <p:grpSpPr>
        <a:xfrm>
          <a:off x="0" y="0"/>
          <a:ext cx="0" cy="0"/>
          <a:chOff x="0" y="0"/>
          <a:chExt cx="0" cy="0"/>
        </a:xfrm>
      </p:grpSpPr>
      <p:sp>
        <p:nvSpPr>
          <p:cNvPr id="36" name="Marcador de posición de imagen 35">
            <a:extLst>
              <a:ext uri="{FF2B5EF4-FFF2-40B4-BE49-F238E27FC236}">
                <a16:creationId xmlns:a16="http://schemas.microsoft.com/office/drawing/2014/main" id="{8B934246-87B1-4444-9DCA-06622CAD5507}"/>
              </a:ext>
            </a:extLst>
          </p:cNvPr>
          <p:cNvSpPr>
            <a:spLocks noGrp="1"/>
          </p:cNvSpPr>
          <p:nvPr>
            <p:ph type="pic" sz="quarter" idx="10" hasCustomPrompt="1"/>
          </p:nvPr>
        </p:nvSpPr>
        <p:spPr>
          <a:xfrm>
            <a:off x="92994" y="93715"/>
            <a:ext cx="8958011" cy="3279290"/>
          </a:xfrm>
          <a:custGeom>
            <a:avLst/>
            <a:gdLst>
              <a:gd name="connsiteX0" fmla="*/ 0 w 11944014"/>
              <a:gd name="connsiteY0" fmla="*/ 0 h 4372387"/>
              <a:gd name="connsiteX1" fmla="*/ 11944014 w 11944014"/>
              <a:gd name="connsiteY1" fmla="*/ 0 h 4372387"/>
              <a:gd name="connsiteX2" fmla="*/ 11944014 w 11944014"/>
              <a:gd name="connsiteY2" fmla="*/ 4064314 h 4372387"/>
              <a:gd name="connsiteX3" fmla="*/ 11419539 w 11944014"/>
              <a:gd name="connsiteY3" fmla="*/ 4152711 h 4372387"/>
              <a:gd name="connsiteX4" fmla="*/ 4857299 w 11944014"/>
              <a:gd name="connsiteY4" fmla="*/ 3772522 h 4372387"/>
              <a:gd name="connsiteX5" fmla="*/ 510557 w 11944014"/>
              <a:gd name="connsiteY5" fmla="*/ 3115117 h 4372387"/>
              <a:gd name="connsiteX6" fmla="*/ 0 w 11944014"/>
              <a:gd name="connsiteY6" fmla="*/ 3085767 h 437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4014" h="4372387">
                <a:moveTo>
                  <a:pt x="0" y="0"/>
                </a:moveTo>
                <a:lnTo>
                  <a:pt x="11944014" y="0"/>
                </a:lnTo>
                <a:lnTo>
                  <a:pt x="11944014" y="4064314"/>
                </a:lnTo>
                <a:lnTo>
                  <a:pt x="11419539" y="4152711"/>
                </a:lnTo>
                <a:cubicBezTo>
                  <a:pt x="10120431" y="4379826"/>
                  <a:pt x="8581267" y="4634432"/>
                  <a:pt x="4857299" y="3772522"/>
                </a:cubicBezTo>
                <a:cubicBezTo>
                  <a:pt x="3261016" y="3403063"/>
                  <a:pt x="1951876" y="3212078"/>
                  <a:pt x="510557" y="3115117"/>
                </a:cubicBezTo>
                <a:lnTo>
                  <a:pt x="0" y="3085767"/>
                </a:lnTo>
                <a:close/>
              </a:path>
            </a:pathLst>
          </a:custGeom>
          <a:solidFill>
            <a:schemeClr val="bg1">
              <a:lumMod val="95000"/>
            </a:schemeClr>
          </a:solidFill>
        </p:spPr>
        <p:txBody>
          <a:bodyPr vert="horz" wrap="square" lIns="68580" tIns="34290" rIns="68580" bIns="34290" rtlCol="0" anchor="ctr" anchorCtr="1">
            <a:noAutofit/>
          </a:bodyPr>
          <a:lstStyle>
            <a:lvl1pPr marL="0" indent="0">
              <a:buNone/>
              <a:defRPr lang="en-GB" sz="1400" dirty="0"/>
            </a:lvl1pPr>
          </a:lstStyle>
          <a:p>
            <a:pPr marL="171450" lvl="0" indent="-171450" algn="ctr" rtl="0"/>
            <a:r>
              <a:rPr lang="es-ES" noProof="0"/>
              <a:t>Insertar imagen</a:t>
            </a:r>
          </a:p>
        </p:txBody>
      </p:sp>
      <p:sp>
        <p:nvSpPr>
          <p:cNvPr id="8" name="Forma libre: Forma 7">
            <a:extLst>
              <a:ext uri="{FF2B5EF4-FFF2-40B4-BE49-F238E27FC236}">
                <a16:creationId xmlns:a16="http://schemas.microsoft.com/office/drawing/2014/main" id="{1E99C6B2-05CE-48A7-8696-CEC64BE74DF5}"/>
              </a:ext>
            </a:extLst>
          </p:cNvPr>
          <p:cNvSpPr/>
          <p:nvPr userDrawn="1"/>
        </p:nvSpPr>
        <p:spPr>
          <a:xfrm>
            <a:off x="-1" y="0"/>
            <a:ext cx="9144001" cy="5143500"/>
          </a:xfrm>
          <a:custGeom>
            <a:avLst/>
            <a:gdLst>
              <a:gd name="connsiteX0" fmla="*/ 123993 w 12192001"/>
              <a:gd name="connsiteY0" fmla="*/ 123993 h 6858000"/>
              <a:gd name="connsiteX1" fmla="*/ 123993 w 12192001"/>
              <a:gd name="connsiteY1" fmla="*/ 3209760 h 6858000"/>
              <a:gd name="connsiteX2" fmla="*/ 634550 w 12192001"/>
              <a:gd name="connsiteY2" fmla="*/ 3239110 h 6858000"/>
              <a:gd name="connsiteX3" fmla="*/ 4981292 w 12192001"/>
              <a:gd name="connsiteY3" fmla="*/ 3896515 h 6858000"/>
              <a:gd name="connsiteX4" fmla="*/ 11543532 w 12192001"/>
              <a:gd name="connsiteY4" fmla="*/ 4276704 h 6858000"/>
              <a:gd name="connsiteX5" fmla="*/ 12068007 w 12192001"/>
              <a:gd name="connsiteY5" fmla="*/ 4188307 h 6858000"/>
              <a:gd name="connsiteX6" fmla="*/ 12068007 w 12192001"/>
              <a:gd name="connsiteY6" fmla="*/ 123993 h 6858000"/>
              <a:gd name="connsiteX7" fmla="*/ 0 w 12192001"/>
              <a:gd name="connsiteY7" fmla="*/ 0 h 6858000"/>
              <a:gd name="connsiteX8" fmla="*/ 12192000 w 12192001"/>
              <a:gd name="connsiteY8" fmla="*/ 0 h 6858000"/>
              <a:gd name="connsiteX9" fmla="*/ 12192000 w 12192001"/>
              <a:gd name="connsiteY9" fmla="*/ 4167393 h 6858000"/>
              <a:gd name="connsiteX10" fmla="*/ 12192001 w 12192001"/>
              <a:gd name="connsiteY10" fmla="*/ 4167393 h 6858000"/>
              <a:gd name="connsiteX11" fmla="*/ 12192001 w 12192001"/>
              <a:gd name="connsiteY11" fmla="*/ 4799849 h 6858000"/>
              <a:gd name="connsiteX12" fmla="*/ 12192001 w 12192001"/>
              <a:gd name="connsiteY12" fmla="*/ 4950491 h 6858000"/>
              <a:gd name="connsiteX13" fmla="*/ 12192001 w 12192001"/>
              <a:gd name="connsiteY13" fmla="*/ 6858000 h 6858000"/>
              <a:gd name="connsiteX14" fmla="*/ 12192000 w 12192001"/>
              <a:gd name="connsiteY14" fmla="*/ 6858000 h 6858000"/>
              <a:gd name="connsiteX15" fmla="*/ 1 w 12192001"/>
              <a:gd name="connsiteY15" fmla="*/ 6858000 h 6858000"/>
              <a:gd name="connsiteX16" fmla="*/ 0 w 12192001"/>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1" h="6858000">
                <a:moveTo>
                  <a:pt x="123993" y="123993"/>
                </a:moveTo>
                <a:lnTo>
                  <a:pt x="123993" y="3209760"/>
                </a:lnTo>
                <a:lnTo>
                  <a:pt x="634550" y="3239110"/>
                </a:lnTo>
                <a:cubicBezTo>
                  <a:pt x="2075869" y="3336071"/>
                  <a:pt x="3385009" y="3527056"/>
                  <a:pt x="4981292" y="3896515"/>
                </a:cubicBezTo>
                <a:cubicBezTo>
                  <a:pt x="8705260" y="4758425"/>
                  <a:pt x="10244424" y="4503819"/>
                  <a:pt x="11543532" y="4276704"/>
                </a:cubicBezTo>
                <a:lnTo>
                  <a:pt x="12068007" y="4188307"/>
                </a:lnTo>
                <a:lnTo>
                  <a:pt x="12068007" y="123993"/>
                </a:lnTo>
                <a:close/>
                <a:moveTo>
                  <a:pt x="0" y="0"/>
                </a:moveTo>
                <a:lnTo>
                  <a:pt x="12192000" y="0"/>
                </a:lnTo>
                <a:lnTo>
                  <a:pt x="12192000" y="4167393"/>
                </a:lnTo>
                <a:lnTo>
                  <a:pt x="12192001" y="4167393"/>
                </a:lnTo>
                <a:lnTo>
                  <a:pt x="12192001" y="4799849"/>
                </a:lnTo>
                <a:lnTo>
                  <a:pt x="12192001" y="4950491"/>
                </a:lnTo>
                <a:lnTo>
                  <a:pt x="12192001" y="6858000"/>
                </a:lnTo>
                <a:lnTo>
                  <a:pt x="12192000" y="6858000"/>
                </a:lnTo>
                <a:lnTo>
                  <a:pt x="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rtl="0"/>
            <a:endParaRPr lang="es-ES" noProof="0">
              <a:solidFill>
                <a:schemeClr val="tx1"/>
              </a:solidFill>
            </a:endParaRPr>
          </a:p>
        </p:txBody>
      </p:sp>
      <p:sp>
        <p:nvSpPr>
          <p:cNvPr id="3" name="Subtítulo 2">
            <a:extLst>
              <a:ext uri="{FF2B5EF4-FFF2-40B4-BE49-F238E27FC236}">
                <a16:creationId xmlns:a16="http://schemas.microsoft.com/office/drawing/2014/main" id="{FA174F0C-3444-43F9-9DFF-354C44272A65}"/>
              </a:ext>
            </a:extLst>
          </p:cNvPr>
          <p:cNvSpPr>
            <a:spLocks noGrp="1"/>
          </p:cNvSpPr>
          <p:nvPr>
            <p:ph type="subTitle" idx="1" hasCustomPrompt="1"/>
          </p:nvPr>
        </p:nvSpPr>
        <p:spPr>
          <a:xfrm>
            <a:off x="521153" y="4202386"/>
            <a:ext cx="6858000" cy="284693"/>
          </a:xfrm>
        </p:spPr>
        <p:txBody>
          <a:bodyPr vert="horz" lIns="68580" tIns="34290" rIns="68580" bIns="34290" rtlCol="0">
            <a:spAutoFit/>
          </a:bodyPr>
          <a:lstStyle>
            <a:lvl1pPr marL="0" indent="0">
              <a:buNone/>
              <a:defRPr lang="en-GB" sz="1400" dirty="0">
                <a:solidFill>
                  <a:schemeClr val="accent2">
                    <a:lumMod val="50000"/>
                  </a:schemeClr>
                </a:solidFill>
                <a:latin typeface="+mn-lt"/>
              </a:defRPr>
            </a:lvl1pPr>
          </a:lstStyle>
          <a:p>
            <a:pPr marL="171450" lvl="0" indent="-171450" rtl="0"/>
            <a:r>
              <a:rPr lang="es-ES" noProof="0"/>
              <a:t>Subtítulo</a:t>
            </a:r>
          </a:p>
        </p:txBody>
      </p:sp>
      <p:sp>
        <p:nvSpPr>
          <p:cNvPr id="2" name="Título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521153" y="3625305"/>
            <a:ext cx="7955280" cy="577081"/>
          </a:xfrm>
        </p:spPr>
        <p:txBody>
          <a:bodyPr vert="horz" lIns="68580" tIns="34290" rIns="68580" bIns="34290" rtlCol="0" anchor="b">
            <a:spAutoFit/>
          </a:bodyPr>
          <a:lstStyle>
            <a:lvl1pPr>
              <a:defRPr lang="en-GB" sz="3300" b="1" dirty="0">
                <a:solidFill>
                  <a:schemeClr val="tx1">
                    <a:lumMod val="75000"/>
                    <a:lumOff val="25000"/>
                  </a:schemeClr>
                </a:solidFill>
                <a:latin typeface="+mj-lt"/>
              </a:defRPr>
            </a:lvl1pPr>
          </a:lstStyle>
          <a:p>
            <a:pPr marL="0" lvl="0" rtl="0"/>
            <a:r>
              <a:rPr lang="es-ES" noProof="0"/>
              <a:t>Título</a:t>
            </a:r>
          </a:p>
        </p:txBody>
      </p:sp>
      <p:sp>
        <p:nvSpPr>
          <p:cNvPr id="11" name="Rectángulo 10">
            <a:extLst>
              <a:ext uri="{FF2B5EF4-FFF2-40B4-BE49-F238E27FC236}">
                <a16:creationId xmlns:a16="http://schemas.microsoft.com/office/drawing/2014/main" id="{45C25376-E6F9-4E5A-A81D-E7FA342FB230}"/>
              </a:ext>
            </a:extLst>
          </p:cNvPr>
          <p:cNvSpPr/>
          <p:nvPr userDrawn="1"/>
        </p:nvSpPr>
        <p:spPr>
          <a:xfrm>
            <a:off x="326572" y="3544839"/>
            <a:ext cx="54428" cy="10287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rtl="0"/>
            <a:endParaRPr lang="es-ES" noProof="0"/>
          </a:p>
        </p:txBody>
      </p:sp>
    </p:spTree>
    <p:extLst>
      <p:ext uri="{BB962C8B-B14F-4D97-AF65-F5344CB8AC3E}">
        <p14:creationId xmlns:p14="http://schemas.microsoft.com/office/powerpoint/2010/main" val="11704841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iapositiva de agradecimiento">
    <p:spTree>
      <p:nvGrpSpPr>
        <p:cNvPr id="1" name=""/>
        <p:cNvGrpSpPr/>
        <p:nvPr/>
      </p:nvGrpSpPr>
      <p:grpSpPr>
        <a:xfrm>
          <a:off x="0" y="0"/>
          <a:ext cx="0" cy="0"/>
          <a:chOff x="0" y="0"/>
          <a:chExt cx="0" cy="0"/>
        </a:xfrm>
      </p:grpSpPr>
      <p:sp>
        <p:nvSpPr>
          <p:cNvPr id="9" name="Marcador de posición de imagen 3">
            <a:extLst>
              <a:ext uri="{FF2B5EF4-FFF2-40B4-BE49-F238E27FC236}">
                <a16:creationId xmlns:a16="http://schemas.microsoft.com/office/drawing/2014/main" id="{7C719AD2-39D2-425C-90E5-8FD2D783ADDF}"/>
              </a:ext>
            </a:extLst>
          </p:cNvPr>
          <p:cNvSpPr>
            <a:spLocks noGrp="1"/>
          </p:cNvSpPr>
          <p:nvPr>
            <p:ph type="pic" sz="quarter" idx="13" hasCustomPrompt="1"/>
          </p:nvPr>
        </p:nvSpPr>
        <p:spPr>
          <a:xfrm>
            <a:off x="0" y="0"/>
            <a:ext cx="9144000" cy="5143500"/>
          </a:xfrm>
          <a:solidFill>
            <a:schemeClr val="bg1">
              <a:lumMod val="95000"/>
            </a:schemeClr>
          </a:solidFill>
        </p:spPr>
        <p:txBody>
          <a:bodyPr vert="horz" wrap="square" lIns="68580" tIns="34290" rIns="68580" bIns="34290" rtlCol="0" anchor="ctr" anchorCtr="1">
            <a:noAutofit/>
          </a:bodyPr>
          <a:lstStyle>
            <a:lvl1pPr marL="0" indent="0">
              <a:buNone/>
              <a:defRPr lang="en-GB" sz="1400"/>
            </a:lvl1pPr>
          </a:lstStyle>
          <a:p>
            <a:pPr marL="171450" lvl="0" indent="-171450" algn="ctr" rtl="0"/>
            <a:r>
              <a:rPr lang="es-ES" noProof="0"/>
              <a:t>Insertar imagen</a:t>
            </a:r>
          </a:p>
        </p:txBody>
      </p:sp>
      <p:sp>
        <p:nvSpPr>
          <p:cNvPr id="2" name="Título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521154" y="3625305"/>
            <a:ext cx="3680732" cy="577081"/>
          </a:xfrm>
        </p:spPr>
        <p:txBody>
          <a:bodyPr vert="horz" wrap="square" lIns="68580" tIns="34290" rIns="68580" bIns="34290" rtlCol="0" anchor="b">
            <a:spAutoFit/>
          </a:bodyPr>
          <a:lstStyle>
            <a:lvl1pPr>
              <a:defRPr lang="en-GB" sz="3300" b="1" spc="-113" dirty="0">
                <a:solidFill>
                  <a:schemeClr val="bg1"/>
                </a:solidFill>
                <a:latin typeface="+mj-lt"/>
              </a:defRPr>
            </a:lvl1pPr>
          </a:lstStyle>
          <a:p>
            <a:pPr marL="0" lvl="0" rtl="0"/>
            <a:r>
              <a:rPr lang="es-ES" noProof="0"/>
              <a:t>Gracias</a:t>
            </a:r>
          </a:p>
        </p:txBody>
      </p:sp>
    </p:spTree>
    <p:extLst>
      <p:ext uri="{BB962C8B-B14F-4D97-AF65-F5344CB8AC3E}">
        <p14:creationId xmlns:p14="http://schemas.microsoft.com/office/powerpoint/2010/main" val="734192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0C25FD79-2C1D-4FDA-819D-7E8F2E2AC680}" type="datetimeFigureOut">
              <a:rPr lang="es-ES" smtClean="0"/>
              <a:pPr/>
              <a:t>04/03/2021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C82E1AC-ABBD-4D7C-9F36-DBDAE5A6A0F6}"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5176"/>
            <a:ext cx="7772400" cy="1021556"/>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0C25FD79-2C1D-4FDA-819D-7E8F2E2AC680}" type="datetimeFigureOut">
              <a:rPr lang="es-ES" smtClean="0"/>
              <a:pPr/>
              <a:t>04/03/2021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C82E1AC-ABBD-4D7C-9F36-DBDAE5A6A0F6}"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0C25FD79-2C1D-4FDA-819D-7E8F2E2AC680}" type="datetimeFigureOut">
              <a:rPr lang="es-ES" smtClean="0"/>
              <a:pPr/>
              <a:t>04/03/2021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7C82E1AC-ABBD-4D7C-9F36-DBDAE5A6A0F6}"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5979"/>
            <a:ext cx="8229600" cy="857250"/>
          </a:xfrm>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0C25FD79-2C1D-4FDA-819D-7E8F2E2AC680}" type="datetimeFigureOut">
              <a:rPr lang="es-ES" smtClean="0"/>
              <a:pPr/>
              <a:t>04/03/2021</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7C82E1AC-ABBD-4D7C-9F36-DBDAE5A6A0F6}"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0C25FD79-2C1D-4FDA-819D-7E8F2E2AC680}" type="datetimeFigureOut">
              <a:rPr lang="es-ES" smtClean="0"/>
              <a:pPr/>
              <a:t>04/03/2021</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7C82E1AC-ABBD-4D7C-9F36-DBDAE5A6A0F6}"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0C25FD79-2C1D-4FDA-819D-7E8F2E2AC680}" type="datetimeFigureOut">
              <a:rPr lang="es-ES" smtClean="0"/>
              <a:pPr/>
              <a:t>04/03/2021</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7C82E1AC-ABBD-4D7C-9F36-DBDAE5A6A0F6}"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04787"/>
            <a:ext cx="3008313" cy="871538"/>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0C25FD79-2C1D-4FDA-819D-7E8F2E2AC680}" type="datetimeFigureOut">
              <a:rPr lang="es-ES" smtClean="0"/>
              <a:pPr/>
              <a:t>04/03/2021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7C82E1AC-ABBD-4D7C-9F36-DBDAE5A6A0F6}"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0450"/>
            <a:ext cx="5486400" cy="425054"/>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0C25FD79-2C1D-4FDA-819D-7E8F2E2AC680}" type="datetimeFigureOut">
              <a:rPr lang="es-ES" smtClean="0"/>
              <a:pPr/>
              <a:t>04/03/2021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7C82E1AC-ABBD-4D7C-9F36-DBDAE5A6A0F6}"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C25FD79-2C1D-4FDA-819D-7E8F2E2AC680}" type="datetimeFigureOut">
              <a:rPr lang="es-ES" smtClean="0"/>
              <a:pPr/>
              <a:t>04/03/2021</a:t>
            </a:fld>
            <a:endParaRPr lang="es-ES"/>
          </a:p>
        </p:txBody>
      </p:sp>
      <p:sp>
        <p:nvSpPr>
          <p:cNvPr id="5" name="4 Marcador de pie de página"/>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C82E1AC-ABBD-4D7C-9F36-DBDAE5A6A0F6}"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3" r:id="rId13"/>
    <p:sldLayoutId id="2147483665" r:id="rId14"/>
    <p:sldLayoutId id="2147483668"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00.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100.xml"/><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101.xml"/><Relationship Id="rId1" Type="http://schemas.openxmlformats.org/officeDocument/2006/relationships/slideLayout" Target="../slideLayouts/slideLayout13.xml"/><Relationship Id="rId4" Type="http://schemas.openxmlformats.org/officeDocument/2006/relationships/image" Target="../media/image139.png"/></Relationships>
</file>

<file path=ppt/slides/_rels/slide10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02.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3.xml"/><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104.xml"/><Relationship Id="rId1" Type="http://schemas.openxmlformats.org/officeDocument/2006/relationships/slideLayout" Target="../slideLayouts/slideLayout13.xml"/><Relationship Id="rId4" Type="http://schemas.openxmlformats.org/officeDocument/2006/relationships/image" Target="../media/image142.png"/></Relationships>
</file>

<file path=ppt/slides/_rels/slide10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5.xml"/><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106.xml"/><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107.xml"/><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108.xml"/><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110.xml"/><Relationship Id="rId1" Type="http://schemas.openxmlformats.org/officeDocument/2006/relationships/slideLayout" Target="../slideLayouts/slideLayout13.xml"/><Relationship Id="rId4" Type="http://schemas.openxmlformats.org/officeDocument/2006/relationships/image" Target="../media/image147.png"/></Relationships>
</file>

<file path=ppt/slides/_rels/slide111.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111.xml"/><Relationship Id="rId1" Type="http://schemas.openxmlformats.org/officeDocument/2006/relationships/slideLayout" Target="../slideLayouts/slideLayout13.xml"/><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image" Target="../media/image148.png"/></Relationships>
</file>

<file path=ppt/slides/_rels/slide112.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112.xml"/><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113.xml"/><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114.xml"/><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116.xml"/><Relationship Id="rId1" Type="http://schemas.openxmlformats.org/officeDocument/2006/relationships/slideLayout" Target="../slideLayouts/slideLayout13.xml"/><Relationship Id="rId4" Type="http://schemas.openxmlformats.org/officeDocument/2006/relationships/image" Target="../media/image155.png"/></Relationships>
</file>

<file path=ppt/slides/_rels/slide1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7.xml"/><Relationship Id="rId1" Type="http://schemas.openxmlformats.org/officeDocument/2006/relationships/slideLayout" Target="../slideLayouts/slideLayout12.xml"/></Relationships>
</file>

<file path=ppt/slides/_rels/slide118.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image" Target="../media/image156.png"/><Relationship Id="rId7" Type="http://schemas.openxmlformats.org/officeDocument/2006/relationships/image" Target="../media/image160.png"/><Relationship Id="rId2" Type="http://schemas.openxmlformats.org/officeDocument/2006/relationships/notesSlide" Target="../notesSlides/notesSlide118.xml"/><Relationship Id="rId1" Type="http://schemas.openxmlformats.org/officeDocument/2006/relationships/slideLayout" Target="../slideLayouts/slideLayout13.xml"/><Relationship Id="rId6" Type="http://schemas.openxmlformats.org/officeDocument/2006/relationships/image" Target="../media/image159.png"/><Relationship Id="rId5" Type="http://schemas.openxmlformats.org/officeDocument/2006/relationships/image" Target="../media/image158.png"/><Relationship Id="rId10" Type="http://schemas.openxmlformats.org/officeDocument/2006/relationships/image" Target="../media/image163.png"/><Relationship Id="rId4" Type="http://schemas.openxmlformats.org/officeDocument/2006/relationships/image" Target="../media/image157.png"/><Relationship Id="rId9" Type="http://schemas.openxmlformats.org/officeDocument/2006/relationships/image" Target="../media/image162.png"/></Relationships>
</file>

<file path=ppt/slides/_rels/slide1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20.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120.xml"/><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121.xml"/><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122.xml"/><Relationship Id="rId1" Type="http://schemas.openxmlformats.org/officeDocument/2006/relationships/slideLayout" Target="../slideLayouts/slideLayout13.xml"/><Relationship Id="rId4" Type="http://schemas.openxmlformats.org/officeDocument/2006/relationships/image" Target="../media/image167.png"/></Relationships>
</file>

<file path=ppt/slides/_rels/slide123.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123.xml"/><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124.xml"/><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8" Type="http://schemas.openxmlformats.org/officeDocument/2006/relationships/slide" Target="slide133.xml"/><Relationship Id="rId3" Type="http://schemas.openxmlformats.org/officeDocument/2006/relationships/image" Target="../media/image6.png"/><Relationship Id="rId7" Type="http://schemas.openxmlformats.org/officeDocument/2006/relationships/slide" Target="slide131.xml"/><Relationship Id="rId2" Type="http://schemas.openxmlformats.org/officeDocument/2006/relationships/notesSlide" Target="../notesSlides/notesSlide125.xml"/><Relationship Id="rId1" Type="http://schemas.openxmlformats.org/officeDocument/2006/relationships/slideLayout" Target="../slideLayouts/slideLayout12.xml"/><Relationship Id="rId6" Type="http://schemas.openxmlformats.org/officeDocument/2006/relationships/slide" Target="slide134.xml"/><Relationship Id="rId5" Type="http://schemas.openxmlformats.org/officeDocument/2006/relationships/slide" Target="slide132.xml"/><Relationship Id="rId4" Type="http://schemas.openxmlformats.org/officeDocument/2006/relationships/slide" Target="slide126.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127.xml"/><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128.xml"/><Relationship Id="rId1" Type="http://schemas.openxmlformats.org/officeDocument/2006/relationships/slideLayout" Target="../slideLayouts/slideLayout13.xml"/><Relationship Id="rId4" Type="http://schemas.openxmlformats.org/officeDocument/2006/relationships/image" Target="../media/image172.png"/></Relationships>
</file>

<file path=ppt/slides/_rels/slide129.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129.xml"/><Relationship Id="rId1" Type="http://schemas.openxmlformats.org/officeDocument/2006/relationships/slideLayout" Target="../slideLayouts/slideLayout13.xml"/><Relationship Id="rId4" Type="http://schemas.openxmlformats.org/officeDocument/2006/relationships/image" Target="../media/image174.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131.xml"/><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132.xml"/><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3" Type="http://schemas.openxmlformats.org/officeDocument/2006/relationships/image" Target="../media/image177.png"/><Relationship Id="rId7" Type="http://schemas.openxmlformats.org/officeDocument/2006/relationships/image" Target="../media/image180.png"/><Relationship Id="rId2" Type="http://schemas.openxmlformats.org/officeDocument/2006/relationships/notesSlide" Target="../notesSlides/notesSlide134.xml"/><Relationship Id="rId1" Type="http://schemas.openxmlformats.org/officeDocument/2006/relationships/slideLayout" Target="../slideLayouts/slideLayout13.xml"/><Relationship Id="rId6" Type="http://schemas.openxmlformats.org/officeDocument/2006/relationships/image" Target="../media/image179.png"/><Relationship Id="rId5" Type="http://schemas.openxmlformats.org/officeDocument/2006/relationships/image" Target="http://jira.consoft.es:8080/plugins/servlet/jeditor_file_provider?imgId=ckupload202009254961056680967096687&amp;fileName=pastedImage.png" TargetMode="External"/><Relationship Id="rId4" Type="http://schemas.openxmlformats.org/officeDocument/2006/relationships/image" Target="../media/image178.png"/></Relationships>
</file>

<file path=ppt/slides/_rels/slide1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5.xml"/><Relationship Id="rId1" Type="http://schemas.openxmlformats.org/officeDocument/2006/relationships/slideLayout" Target="../slideLayouts/slideLayout12.xml"/><Relationship Id="rId5" Type="http://schemas.openxmlformats.org/officeDocument/2006/relationships/slide" Target="slide137.xml"/><Relationship Id="rId4" Type="http://schemas.openxmlformats.org/officeDocument/2006/relationships/slide" Target="slide136.xml"/></Relationships>
</file>

<file path=ppt/slides/_rels/slide136.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136.xml"/><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137.xml"/><Relationship Id="rId1" Type="http://schemas.openxmlformats.org/officeDocument/2006/relationships/slideLayout" Target="../slideLayouts/slideLayout13.xml"/><Relationship Id="rId5" Type="http://schemas.openxmlformats.org/officeDocument/2006/relationships/image" Target="../media/image184.png"/><Relationship Id="rId4" Type="http://schemas.openxmlformats.org/officeDocument/2006/relationships/image" Target="../media/image183.png"/></Relationships>
</file>

<file path=ppt/slides/_rels/slide138.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138.xml"/><Relationship Id="rId1" Type="http://schemas.openxmlformats.org/officeDocument/2006/relationships/slideLayout" Target="../slideLayouts/slideLayout13.xml"/><Relationship Id="rId4" Type="http://schemas.openxmlformats.org/officeDocument/2006/relationships/image" Target="../media/image186.png"/></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40.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140.xml"/><Relationship Id="rId1" Type="http://schemas.openxmlformats.org/officeDocument/2006/relationships/slideLayout" Target="../slideLayouts/slideLayout15.xml"/><Relationship Id="rId4" Type="http://schemas.openxmlformats.org/officeDocument/2006/relationships/image" Target="../media/image5.tiff"/></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20.xml"/><Relationship Id="rId18" Type="http://schemas.openxmlformats.org/officeDocument/2006/relationships/slide" Target="slide35.xml"/><Relationship Id="rId3" Type="http://schemas.openxmlformats.org/officeDocument/2006/relationships/slide" Target="slide3.xml"/><Relationship Id="rId21" Type="http://schemas.openxmlformats.org/officeDocument/2006/relationships/slide" Target="slide117.xml"/><Relationship Id="rId7" Type="http://schemas.openxmlformats.org/officeDocument/2006/relationships/slide" Target="slide119.xml"/><Relationship Id="rId12" Type="http://schemas.openxmlformats.org/officeDocument/2006/relationships/slide" Target="slide125.xml"/><Relationship Id="rId17" Type="http://schemas.openxmlformats.org/officeDocument/2006/relationships/slide" Target="slide135.xml"/><Relationship Id="rId2" Type="http://schemas.openxmlformats.org/officeDocument/2006/relationships/notesSlide" Target="../notesSlides/notesSlide2.xml"/><Relationship Id="rId16" Type="http://schemas.openxmlformats.org/officeDocument/2006/relationships/slide" Target="slide109.xml"/><Relationship Id="rId20" Type="http://schemas.openxmlformats.org/officeDocument/2006/relationships/slide" Target="slide97.xml"/><Relationship Id="rId1" Type="http://schemas.openxmlformats.org/officeDocument/2006/relationships/slideLayout" Target="../slideLayouts/slideLayout13.xml"/><Relationship Id="rId6" Type="http://schemas.openxmlformats.org/officeDocument/2006/relationships/slide" Target="slide103.xml"/><Relationship Id="rId11" Type="http://schemas.openxmlformats.org/officeDocument/2006/relationships/slide" Target="slide105.xml"/><Relationship Id="rId5" Type="http://schemas.openxmlformats.org/officeDocument/2006/relationships/slide" Target="slide73.xml"/><Relationship Id="rId15" Type="http://schemas.openxmlformats.org/officeDocument/2006/relationships/slide" Target="slide94.xml"/><Relationship Id="rId10" Type="http://schemas.openxmlformats.org/officeDocument/2006/relationships/slide" Target="slide77.xml"/><Relationship Id="rId19" Type="http://schemas.openxmlformats.org/officeDocument/2006/relationships/slide" Target="slide49.xml"/><Relationship Id="rId4" Type="http://schemas.openxmlformats.org/officeDocument/2006/relationships/slide" Target="slide37.xml"/><Relationship Id="rId9" Type="http://schemas.openxmlformats.org/officeDocument/2006/relationships/slide" Target="slide39.xml"/><Relationship Id="rId14" Type="http://schemas.openxmlformats.org/officeDocument/2006/relationships/slide" Target="slide42.xml"/><Relationship Id="rId22" Type="http://schemas.openxmlformats.org/officeDocument/2006/relationships/image" Target="../media/image5.tiff"/></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13.xml"/><Relationship Id="rId5" Type="http://schemas.openxmlformats.org/officeDocument/2006/relationships/image" Target="../media/image36.png"/><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13.xml"/><Relationship Id="rId5" Type="http://schemas.openxmlformats.org/officeDocument/2006/relationships/image" Target="../media/image43.png"/><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13.xml"/><Relationship Id="rId4" Type="http://schemas.openxmlformats.org/officeDocument/2006/relationships/image" Target="../media/image52.pn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4.xml"/><Relationship Id="rId1" Type="http://schemas.openxmlformats.org/officeDocument/2006/relationships/slideLayout" Target="../slideLayouts/slideLayout13.xml"/><Relationship Id="rId4" Type="http://schemas.openxmlformats.org/officeDocument/2006/relationships/image" Target="../media/image57.png"/></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5.xml"/><Relationship Id="rId1" Type="http://schemas.openxmlformats.org/officeDocument/2006/relationships/slideLayout" Target="../slideLayouts/slideLayout13.xml"/><Relationship Id="rId4" Type="http://schemas.openxmlformats.org/officeDocument/2006/relationships/image" Target="../media/image59.png"/></Relationships>
</file>

<file path=ppt/slides/_rels/slide4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6.xml"/><Relationship Id="rId1" Type="http://schemas.openxmlformats.org/officeDocument/2006/relationships/slideLayout" Target="../slideLayouts/slideLayout13.xml"/><Relationship Id="rId4" Type="http://schemas.openxmlformats.org/officeDocument/2006/relationships/image" Target="../media/image61.png"/></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8.xml"/><Relationship Id="rId1" Type="http://schemas.openxmlformats.org/officeDocument/2006/relationships/slideLayout" Target="../slideLayouts/slideLayout13.xml"/><Relationship Id="rId5" Type="http://schemas.openxmlformats.org/officeDocument/2006/relationships/image" Target="../media/image65.png"/><Relationship Id="rId4" Type="http://schemas.openxmlformats.org/officeDocument/2006/relationships/image" Target="../media/image64.png"/></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3.xml"/><Relationship Id="rId1" Type="http://schemas.openxmlformats.org/officeDocument/2006/relationships/slideLayout" Target="../slideLayouts/slideLayout13.xml"/><Relationship Id="rId4" Type="http://schemas.openxmlformats.org/officeDocument/2006/relationships/image" Target="../media/image70.png"/></Relationships>
</file>

<file path=ppt/slides/_rels/slide5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4.xml"/><Relationship Id="rId1" Type="http://schemas.openxmlformats.org/officeDocument/2006/relationships/slideLayout" Target="../slideLayouts/slideLayout13.xml"/><Relationship Id="rId4" Type="http://schemas.openxmlformats.org/officeDocument/2006/relationships/image" Target="../media/image72.png"/></Relationships>
</file>

<file path=ppt/slides/_rels/slide5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6.xml"/><Relationship Id="rId1" Type="http://schemas.openxmlformats.org/officeDocument/2006/relationships/slideLayout" Target="../slideLayouts/slideLayout13.xml"/><Relationship Id="rId4" Type="http://schemas.openxmlformats.org/officeDocument/2006/relationships/image" Target="../media/image75.png"/></Relationships>
</file>

<file path=ppt/slides/_rels/slide5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8.xml"/><Relationship Id="rId1" Type="http://schemas.openxmlformats.org/officeDocument/2006/relationships/slideLayout" Target="../slideLayouts/slideLayout13.xml"/><Relationship Id="rId4" Type="http://schemas.openxmlformats.org/officeDocument/2006/relationships/image" Target="../media/image78.png"/></Relationships>
</file>

<file path=ppt/slides/_rels/slide5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1.xml"/><Relationship Id="rId1" Type="http://schemas.openxmlformats.org/officeDocument/2006/relationships/slideLayout" Target="../slideLayouts/slideLayout13.xml"/><Relationship Id="rId5" Type="http://schemas.openxmlformats.org/officeDocument/2006/relationships/image" Target="../media/image82.png"/><Relationship Id="rId4" Type="http://schemas.openxmlformats.org/officeDocument/2006/relationships/image" Target="../media/image81.png"/></Relationships>
</file>

<file path=ppt/slides/_rels/slide6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3.xml"/><Relationship Id="rId1" Type="http://schemas.openxmlformats.org/officeDocument/2006/relationships/slideLayout" Target="../slideLayouts/slideLayout13.xml"/><Relationship Id="rId4" Type="http://schemas.openxmlformats.org/officeDocument/2006/relationships/image" Target="../media/image85.png"/></Relationships>
</file>

<file path=ppt/slides/_rels/slide6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64.xml"/><Relationship Id="rId1" Type="http://schemas.openxmlformats.org/officeDocument/2006/relationships/slideLayout" Target="../slideLayouts/slideLayout13.xml"/><Relationship Id="rId4" Type="http://schemas.openxmlformats.org/officeDocument/2006/relationships/image" Target="../media/image87.png"/></Relationships>
</file>

<file path=ppt/slides/_rels/slide6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66.xml"/><Relationship Id="rId1" Type="http://schemas.openxmlformats.org/officeDocument/2006/relationships/slideLayout" Target="../slideLayouts/slideLayout13.xml"/><Relationship Id="rId4" Type="http://schemas.openxmlformats.org/officeDocument/2006/relationships/image" Target="../media/image90.png"/></Relationships>
</file>

<file path=ppt/slides/_rels/slide6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68.xml"/><Relationship Id="rId1" Type="http://schemas.openxmlformats.org/officeDocument/2006/relationships/slideLayout" Target="../slideLayouts/slideLayout13.xml"/><Relationship Id="rId4" Type="http://schemas.openxmlformats.org/officeDocument/2006/relationships/image" Target="../media/image93.png"/></Relationships>
</file>

<file path=ppt/slides/_rels/slide6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71.xml"/><Relationship Id="rId1" Type="http://schemas.openxmlformats.org/officeDocument/2006/relationships/slideLayout" Target="../slideLayouts/slideLayout13.xml"/><Relationship Id="rId4" Type="http://schemas.openxmlformats.org/officeDocument/2006/relationships/image" Target="../media/image97.png"/></Relationships>
</file>

<file path=ppt/slides/_rels/slide7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74.xml"/><Relationship Id="rId1" Type="http://schemas.openxmlformats.org/officeDocument/2006/relationships/slideLayout" Target="../slideLayouts/slideLayout13.xml"/><Relationship Id="rId4" Type="http://schemas.openxmlformats.org/officeDocument/2006/relationships/image" Target="../media/image100.png"/></Relationships>
</file>

<file path=ppt/slides/_rels/slide7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75.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7.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79.xml"/><Relationship Id="rId1" Type="http://schemas.openxmlformats.org/officeDocument/2006/relationships/slideLayout" Target="../slideLayouts/slideLayout13.xml"/><Relationship Id="rId4" Type="http://schemas.openxmlformats.org/officeDocument/2006/relationships/image" Target="../media/image105.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8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80.xml"/><Relationship Id="rId1" Type="http://schemas.openxmlformats.org/officeDocument/2006/relationships/slideLayout" Target="../slideLayouts/slideLayout13.xml"/><Relationship Id="rId5" Type="http://schemas.openxmlformats.org/officeDocument/2006/relationships/image" Target="../media/image108.png"/><Relationship Id="rId4" Type="http://schemas.openxmlformats.org/officeDocument/2006/relationships/image" Target="../media/image107.png"/></Relationships>
</file>

<file path=ppt/slides/_rels/slide8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81.xml"/><Relationship Id="rId1" Type="http://schemas.openxmlformats.org/officeDocument/2006/relationships/slideLayout" Target="../slideLayouts/slideLayout13.xml"/><Relationship Id="rId5" Type="http://schemas.openxmlformats.org/officeDocument/2006/relationships/image" Target="../media/image111.png"/><Relationship Id="rId4" Type="http://schemas.openxmlformats.org/officeDocument/2006/relationships/image" Target="../media/image110.png"/></Relationships>
</file>

<file path=ppt/slides/_rels/slide8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82.xml"/><Relationship Id="rId1" Type="http://schemas.openxmlformats.org/officeDocument/2006/relationships/slideLayout" Target="../slideLayouts/slideLayout13.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png"/></Relationships>
</file>

<file path=ppt/slides/_rels/slide83.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84.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85.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86.xml"/><Relationship Id="rId1" Type="http://schemas.openxmlformats.org/officeDocument/2006/relationships/slideLayout" Target="../slideLayouts/slideLayout13.xml"/><Relationship Id="rId4" Type="http://schemas.openxmlformats.org/officeDocument/2006/relationships/image" Target="../media/image120.png"/></Relationships>
</file>

<file path=ppt/slides/_rels/slide87.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87.xml"/><Relationship Id="rId1" Type="http://schemas.openxmlformats.org/officeDocument/2006/relationships/slideLayout" Target="../slideLayouts/slideLayout13.xml"/><Relationship Id="rId5" Type="http://schemas.openxmlformats.org/officeDocument/2006/relationships/image" Target="../media/image123.png"/><Relationship Id="rId4" Type="http://schemas.openxmlformats.org/officeDocument/2006/relationships/image" Target="../media/image122.png"/></Relationships>
</file>

<file path=ppt/slides/_rels/slide88.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88.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89.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91.xml"/><Relationship Id="rId1" Type="http://schemas.openxmlformats.org/officeDocument/2006/relationships/slideLayout" Target="../slideLayouts/slideLayout13.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s>
</file>

<file path=ppt/slides/_rels/slide92.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92.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93.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4.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95.xml"/><Relationship Id="rId1" Type="http://schemas.openxmlformats.org/officeDocument/2006/relationships/slideLayout" Target="../slideLayouts/slideLayout13.xml"/><Relationship Id="rId4" Type="http://schemas.openxmlformats.org/officeDocument/2006/relationships/image" Target="../media/image133.png"/></Relationships>
</file>

<file path=ppt/slides/_rels/slide96.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96.xml"/><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7.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98.xml"/><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9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38 Imagen" descr="consoft_var1_fb.bmp"/>
          <p:cNvPicPr>
            <a:picLocks noChangeAspect="1"/>
          </p:cNvPicPr>
          <p:nvPr/>
        </p:nvPicPr>
        <p:blipFill>
          <a:blip r:embed="rId3" cstate="print"/>
          <a:stretch>
            <a:fillRect/>
          </a:stretch>
        </p:blipFill>
        <p:spPr>
          <a:xfrm>
            <a:off x="899592" y="3704677"/>
            <a:ext cx="2880320" cy="991002"/>
          </a:xfrm>
          <a:prstGeom prst="rect">
            <a:avLst/>
          </a:prstGeom>
        </p:spPr>
      </p:pic>
      <p:pic>
        <p:nvPicPr>
          <p:cNvPr id="1026" name="Picture 2"/>
          <p:cNvPicPr>
            <a:picLocks noChangeAspect="1" noChangeArrowheads="1"/>
          </p:cNvPicPr>
          <p:nvPr/>
        </p:nvPicPr>
        <p:blipFill>
          <a:blip r:embed="rId4" cstate="print"/>
          <a:srcRect/>
          <a:stretch>
            <a:fillRect/>
          </a:stretch>
        </p:blipFill>
        <p:spPr bwMode="auto">
          <a:xfrm>
            <a:off x="840463" y="3653049"/>
            <a:ext cx="96400" cy="1037977"/>
          </a:xfrm>
          <a:prstGeom prst="rect">
            <a:avLst/>
          </a:prstGeom>
          <a:noFill/>
          <a:ln w="9525">
            <a:noFill/>
            <a:miter lim="800000"/>
            <a:headEnd/>
            <a:tailEnd/>
          </a:ln>
        </p:spPr>
      </p:pic>
      <p:sp>
        <p:nvSpPr>
          <p:cNvPr id="40" name="39 Rectángulo"/>
          <p:cNvSpPr/>
          <p:nvPr/>
        </p:nvSpPr>
        <p:spPr>
          <a:xfrm>
            <a:off x="251520" y="3435846"/>
            <a:ext cx="21602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0" name="49 Marcador de posición de imagen" descr="Sin título-1.bmp"/>
          <p:cNvPicPr>
            <a:picLocks noGrp="1" noChangeAspect="1"/>
          </p:cNvPicPr>
          <p:nvPr>
            <p:ph type="pic" sz="quarter" idx="10"/>
          </p:nvPr>
        </p:nvPicPr>
        <p:blipFill>
          <a:blip r:embed="rId5" cstate="print"/>
          <a:srcRect t="17450" b="17450"/>
          <a:stretch>
            <a:fillRect/>
          </a:stretch>
        </p:blipFill>
        <p:spPr>
          <a:xfrm>
            <a:off x="92994" y="67017"/>
            <a:ext cx="8958011" cy="3279290"/>
          </a:xfrm>
        </p:spPr>
      </p:pic>
    </p:spTree>
    <p:extLst>
      <p:ext uri="{BB962C8B-B14F-4D97-AF65-F5344CB8AC3E}">
        <p14:creationId xmlns:p14="http://schemas.microsoft.com/office/powerpoint/2010/main" val="3830756099"/>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ARTÍCULOS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Actualiz. PVPs /Serializables CGCOF</a:t>
            </a:r>
          </a:p>
        </p:txBody>
      </p:sp>
      <p:sp>
        <p:nvSpPr>
          <p:cNvPr id="11"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configurar la actualización automática sobre un rango de artículos o sobre una lista de artículos. </a:t>
            </a:r>
          </a:p>
        </p:txBody>
      </p:sp>
      <p:grpSp>
        <p:nvGrpSpPr>
          <p:cNvPr id="12" name="11 Grupo"/>
          <p:cNvGrpSpPr/>
          <p:nvPr/>
        </p:nvGrpSpPr>
        <p:grpSpPr>
          <a:xfrm>
            <a:off x="323528" y="2302882"/>
            <a:ext cx="4392488" cy="584775"/>
            <a:chOff x="323528" y="2302882"/>
            <a:chExt cx="3960440" cy="584775"/>
          </a:xfrm>
        </p:grpSpPr>
        <p:sp>
          <p:nvSpPr>
            <p:cNvPr id="3075" name="Rectangle 3"/>
            <p:cNvSpPr>
              <a:spLocks noChangeArrowheads="1"/>
            </p:cNvSpPr>
            <p:nvPr/>
          </p:nvSpPr>
          <p:spPr bwMode="auto">
            <a:xfrm>
              <a:off x="323528" y="2302882"/>
              <a:ext cx="396044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s-ES" sz="1600">
                  <a:solidFill>
                    <a:srgbClr val="1F497D"/>
                  </a:solidFill>
                  <a:latin typeface="Tw Cen MT" pitchFamily="34" charset="0"/>
                </a:rPr>
                <a:t>ACTUALIZACIÓN PVPs-SERIALIZABLES DESDE LA WEB DEL C.G.C.O.F. -&gt;</a:t>
              </a:r>
            </a:p>
          </p:txBody>
        </p:sp>
        <p:pic>
          <p:nvPicPr>
            <p:cNvPr id="45058" name="Picture 2"/>
            <p:cNvPicPr>
              <a:picLocks noChangeAspect="1" noChangeArrowheads="1"/>
            </p:cNvPicPr>
            <p:nvPr/>
          </p:nvPicPr>
          <p:blipFill>
            <a:blip r:embed="rId3" cstate="print"/>
            <a:srcRect/>
            <a:stretch>
              <a:fillRect/>
            </a:stretch>
          </p:blipFill>
          <p:spPr bwMode="auto">
            <a:xfrm>
              <a:off x="2206360" y="2571750"/>
              <a:ext cx="1117600" cy="269875"/>
            </a:xfrm>
            <a:prstGeom prst="rect">
              <a:avLst/>
            </a:prstGeom>
            <a:noFill/>
            <a:ln w="9525">
              <a:noFill/>
              <a:miter lim="800000"/>
              <a:headEnd/>
              <a:tailEnd/>
            </a:ln>
          </p:spPr>
        </p:pic>
      </p:grpSp>
      <p:pic>
        <p:nvPicPr>
          <p:cNvPr id="45059" name="Picture 3"/>
          <p:cNvPicPr>
            <a:picLocks noChangeAspect="1" noChangeArrowheads="1"/>
          </p:cNvPicPr>
          <p:nvPr/>
        </p:nvPicPr>
        <p:blipFill>
          <a:blip r:embed="rId4" cstate="print"/>
          <a:srcRect/>
          <a:stretch>
            <a:fillRect/>
          </a:stretch>
        </p:blipFill>
        <p:spPr bwMode="auto">
          <a:xfrm>
            <a:off x="5292080" y="1203598"/>
            <a:ext cx="3142832" cy="3456384"/>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CONTABILIDAD</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Cuentas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parametriza la longitud admitida en el código de cuentas contables, pudiendo optar desde 7 hasta 13 dígitos.</a:t>
            </a:r>
          </a:p>
        </p:txBody>
      </p:sp>
      <p:pic>
        <p:nvPicPr>
          <p:cNvPr id="3074" name="Picture 2"/>
          <p:cNvPicPr>
            <a:picLocks noChangeAspect="1" noChangeArrowheads="1"/>
          </p:cNvPicPr>
          <p:nvPr/>
        </p:nvPicPr>
        <p:blipFill>
          <a:blip r:embed="rId3" cstate="print"/>
          <a:srcRect/>
          <a:stretch>
            <a:fillRect/>
          </a:stretch>
        </p:blipFill>
        <p:spPr bwMode="auto">
          <a:xfrm>
            <a:off x="2915816" y="1431734"/>
            <a:ext cx="5307012" cy="3405188"/>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CONTABILIDAD</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Balances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incluir en el balance los importes de apertura de las cuentas.</a:t>
            </a:r>
          </a:p>
        </p:txBody>
      </p:sp>
      <p:pic>
        <p:nvPicPr>
          <p:cNvPr id="4098" name="Picture 2"/>
          <p:cNvPicPr>
            <a:picLocks noChangeAspect="1" noChangeArrowheads="1"/>
          </p:cNvPicPr>
          <p:nvPr/>
        </p:nvPicPr>
        <p:blipFill>
          <a:blip r:embed="rId3" cstate="print"/>
          <a:srcRect/>
          <a:stretch>
            <a:fillRect/>
          </a:stretch>
        </p:blipFill>
        <p:spPr bwMode="auto">
          <a:xfrm>
            <a:off x="539552" y="1491630"/>
            <a:ext cx="2016224" cy="1437318"/>
          </a:xfrm>
          <a:prstGeom prst="rect">
            <a:avLst/>
          </a:prstGeom>
          <a:noFill/>
          <a:ln w="9525">
            <a:noFill/>
            <a:miter lim="800000"/>
            <a:headEnd/>
            <a:tailEnd/>
          </a:ln>
        </p:spPr>
      </p:pic>
      <p:pic>
        <p:nvPicPr>
          <p:cNvPr id="4099" name="Picture 3"/>
          <p:cNvPicPr>
            <a:picLocks noChangeAspect="1" noChangeArrowheads="1"/>
          </p:cNvPicPr>
          <p:nvPr/>
        </p:nvPicPr>
        <p:blipFill>
          <a:blip r:embed="rId4" cstate="print"/>
          <a:srcRect/>
          <a:stretch>
            <a:fillRect/>
          </a:stretch>
        </p:blipFill>
        <p:spPr bwMode="auto">
          <a:xfrm>
            <a:off x="2987824" y="1491630"/>
            <a:ext cx="5299075" cy="3362325"/>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CONTABILIDAD</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Vencimientos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ordenar y acotar por forma de pago por defecto, tanto en el grid de vencimientos de cobro como de pago.</a:t>
            </a:r>
          </a:p>
        </p:txBody>
      </p:sp>
      <p:pic>
        <p:nvPicPr>
          <p:cNvPr id="5122" name="Picture 2"/>
          <p:cNvPicPr>
            <a:picLocks noChangeAspect="1" noChangeArrowheads="1"/>
          </p:cNvPicPr>
          <p:nvPr/>
        </p:nvPicPr>
        <p:blipFill>
          <a:blip r:embed="rId3" cstate="print"/>
          <a:srcRect/>
          <a:stretch>
            <a:fillRect/>
          </a:stretch>
        </p:blipFill>
        <p:spPr bwMode="auto">
          <a:xfrm>
            <a:off x="1547664" y="1779662"/>
            <a:ext cx="5299075" cy="2000250"/>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9 Grupo"/>
          <p:cNvGrpSpPr/>
          <p:nvPr/>
        </p:nvGrpSpPr>
        <p:grpSpPr>
          <a:xfrm>
            <a:off x="5724128" y="0"/>
            <a:ext cx="3419872" cy="5143500"/>
            <a:chOff x="4572000" y="0"/>
            <a:chExt cx="4572000" cy="5143500"/>
          </a:xfrm>
        </p:grpSpPr>
        <p:grpSp>
          <p:nvGrpSpPr>
            <p:cNvPr id="3" name="14 Grupo"/>
            <p:cNvGrpSpPr/>
            <p:nvPr/>
          </p:nvGrpSpPr>
          <p:grpSpPr>
            <a:xfrm>
              <a:off x="4572000" y="0"/>
              <a:ext cx="4572000" cy="5143500"/>
              <a:chOff x="4572000" y="0"/>
              <a:chExt cx="4572000" cy="5143500"/>
            </a:xfrm>
          </p:grpSpPr>
          <p:sp>
            <p:nvSpPr>
              <p:cNvPr id="10" name="9 Rectángulo"/>
              <p:cNvSpPr/>
              <p:nvPr/>
            </p:nvSpPr>
            <p:spPr>
              <a:xfrm>
                <a:off x="4572000" y="0"/>
                <a:ext cx="4572000" cy="51435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Rectángulo"/>
              <p:cNvSpPr/>
              <p:nvPr/>
            </p:nvSpPr>
            <p:spPr>
              <a:xfrm>
                <a:off x="5076056" y="3003798"/>
                <a:ext cx="1368152"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9" name="18 Rectángulo"/>
            <p:cNvSpPr/>
            <p:nvPr/>
          </p:nvSpPr>
          <p:spPr>
            <a:xfrm>
              <a:off x="5076056" y="3003798"/>
              <a:ext cx="1440160"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 name="22 Grupo"/>
          <p:cNvGrpSpPr/>
          <p:nvPr/>
        </p:nvGrpSpPr>
        <p:grpSpPr>
          <a:xfrm>
            <a:off x="5868144" y="2067694"/>
            <a:ext cx="3024336" cy="1331212"/>
            <a:chOff x="5076056" y="1779662"/>
            <a:chExt cx="3762630" cy="1656184"/>
          </a:xfrm>
        </p:grpSpPr>
        <p:pic>
          <p:nvPicPr>
            <p:cNvPr id="2050" name="Picture 2"/>
            <p:cNvPicPr>
              <a:picLocks noChangeAspect="1" noChangeArrowheads="1"/>
            </p:cNvPicPr>
            <p:nvPr/>
          </p:nvPicPr>
          <p:blipFill>
            <a:blip r:embed="rId3" cstate="print"/>
            <a:srcRect/>
            <a:stretch>
              <a:fillRect/>
            </a:stretch>
          </p:blipFill>
          <p:spPr bwMode="auto">
            <a:xfrm>
              <a:off x="5148064" y="1779662"/>
              <a:ext cx="3690622" cy="1532061"/>
            </a:xfrm>
            <a:prstGeom prst="rect">
              <a:avLst/>
            </a:prstGeom>
            <a:noFill/>
            <a:ln w="9525">
              <a:noFill/>
              <a:miter lim="800000"/>
              <a:headEnd/>
              <a:tailEnd/>
            </a:ln>
          </p:spPr>
        </p:pic>
        <p:sp>
          <p:nvSpPr>
            <p:cNvPr id="22" name="21 Rectángulo"/>
            <p:cNvSpPr/>
            <p:nvPr/>
          </p:nvSpPr>
          <p:spPr>
            <a:xfrm>
              <a:off x="5076056" y="2931790"/>
              <a:ext cx="1296144" cy="504056"/>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7" name="26 Rectángulo"/>
          <p:cNvSpPr/>
          <p:nvPr/>
        </p:nvSpPr>
        <p:spPr>
          <a:xfrm>
            <a:off x="755576" y="1707654"/>
            <a:ext cx="4536504" cy="1754326"/>
          </a:xfrm>
          <a:prstGeom prst="rect">
            <a:avLst/>
          </a:prstGeom>
        </p:spPr>
        <p:txBody>
          <a:bodyPr wrap="square">
            <a:spAutoFit/>
          </a:bodyPr>
          <a:lstStyle/>
          <a:p>
            <a:r>
              <a:rPr lang="es-ES" sz="5400">
                <a:solidFill>
                  <a:schemeClr val="accent1">
                    <a:lumMod val="60000"/>
                    <a:lumOff val="40000"/>
                  </a:schemeClr>
                </a:solidFill>
                <a:latin typeface="Tw Cen MT" pitchFamily="34" charset="0"/>
                <a:cs typeface="Segoe UI" pitchFamily="34" charset="0"/>
              </a:rPr>
              <a:t>FARMATIC MARKETING</a:t>
            </a:r>
            <a:endParaRPr lang="es-ES" sz="5400"/>
          </a:p>
        </p:txBody>
      </p:sp>
      <p:sp>
        <p:nvSpPr>
          <p:cNvPr id="28" name="27 Rectángulo"/>
          <p:cNvSpPr/>
          <p:nvPr/>
        </p:nvSpPr>
        <p:spPr>
          <a:xfrm>
            <a:off x="683568" y="1851670"/>
            <a:ext cx="45719" cy="1427386"/>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441306458"/>
      </p:ext>
    </p:extLst>
  </p:cSld>
  <p:clrMapOvr>
    <a:masterClrMapping/>
  </p:clrMapOvr>
  <p:transition spd="slow">
    <p:cove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FARMATIC MARKETING</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Categorías de artículos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Posibilidad de activar la ordenación de categorías por orden alfabético.</a:t>
            </a:r>
          </a:p>
        </p:txBody>
      </p:sp>
      <p:pic>
        <p:nvPicPr>
          <p:cNvPr id="6146" name="Picture 2"/>
          <p:cNvPicPr>
            <a:picLocks noChangeAspect="1" noChangeArrowheads="1"/>
          </p:cNvPicPr>
          <p:nvPr/>
        </p:nvPicPr>
        <p:blipFill>
          <a:blip r:embed="rId3" cstate="print"/>
          <a:srcRect/>
          <a:stretch>
            <a:fillRect/>
          </a:stretch>
        </p:blipFill>
        <p:spPr bwMode="auto">
          <a:xfrm>
            <a:off x="395536" y="1306864"/>
            <a:ext cx="4608512" cy="2236606"/>
          </a:xfrm>
          <a:prstGeom prst="rect">
            <a:avLst/>
          </a:prstGeom>
          <a:noFill/>
          <a:ln w="9525">
            <a:noFill/>
            <a:miter lim="800000"/>
            <a:headEnd/>
            <a:tailEnd/>
          </a:ln>
        </p:spPr>
      </p:pic>
      <p:pic>
        <p:nvPicPr>
          <p:cNvPr id="6147" name="Picture 3"/>
          <p:cNvPicPr>
            <a:picLocks noChangeAspect="1" noChangeArrowheads="1"/>
          </p:cNvPicPr>
          <p:nvPr/>
        </p:nvPicPr>
        <p:blipFill>
          <a:blip r:embed="rId4" cstate="print"/>
          <a:srcRect/>
          <a:stretch>
            <a:fillRect/>
          </a:stretch>
        </p:blipFill>
        <p:spPr bwMode="auto">
          <a:xfrm>
            <a:off x="5220072" y="2170960"/>
            <a:ext cx="3528392" cy="2561030"/>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9 Grupo"/>
          <p:cNvGrpSpPr/>
          <p:nvPr/>
        </p:nvGrpSpPr>
        <p:grpSpPr>
          <a:xfrm>
            <a:off x="5724128" y="0"/>
            <a:ext cx="3419872" cy="5143500"/>
            <a:chOff x="4572000" y="0"/>
            <a:chExt cx="4572000" cy="5143500"/>
          </a:xfrm>
        </p:grpSpPr>
        <p:grpSp>
          <p:nvGrpSpPr>
            <p:cNvPr id="3" name="14 Grupo"/>
            <p:cNvGrpSpPr/>
            <p:nvPr/>
          </p:nvGrpSpPr>
          <p:grpSpPr>
            <a:xfrm>
              <a:off x="4572000" y="0"/>
              <a:ext cx="4572000" cy="5143500"/>
              <a:chOff x="4572000" y="0"/>
              <a:chExt cx="4572000" cy="5143500"/>
            </a:xfrm>
          </p:grpSpPr>
          <p:sp>
            <p:nvSpPr>
              <p:cNvPr id="10" name="9 Rectángulo"/>
              <p:cNvSpPr/>
              <p:nvPr/>
            </p:nvSpPr>
            <p:spPr>
              <a:xfrm>
                <a:off x="4572000" y="0"/>
                <a:ext cx="4572000" cy="51435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Rectángulo"/>
              <p:cNvSpPr/>
              <p:nvPr/>
            </p:nvSpPr>
            <p:spPr>
              <a:xfrm>
                <a:off x="5076056" y="3003798"/>
                <a:ext cx="1368152"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9" name="18 Rectángulo"/>
            <p:cNvSpPr/>
            <p:nvPr/>
          </p:nvSpPr>
          <p:spPr>
            <a:xfrm>
              <a:off x="5076056" y="3003798"/>
              <a:ext cx="1440160"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 name="22 Grupo"/>
          <p:cNvGrpSpPr/>
          <p:nvPr/>
        </p:nvGrpSpPr>
        <p:grpSpPr>
          <a:xfrm>
            <a:off x="5868144" y="2067694"/>
            <a:ext cx="3024336" cy="1331212"/>
            <a:chOff x="5076056" y="1779662"/>
            <a:chExt cx="3762630" cy="1656184"/>
          </a:xfrm>
        </p:grpSpPr>
        <p:pic>
          <p:nvPicPr>
            <p:cNvPr id="2050" name="Picture 2"/>
            <p:cNvPicPr>
              <a:picLocks noChangeAspect="1" noChangeArrowheads="1"/>
            </p:cNvPicPr>
            <p:nvPr/>
          </p:nvPicPr>
          <p:blipFill>
            <a:blip r:embed="rId3" cstate="print"/>
            <a:srcRect/>
            <a:stretch>
              <a:fillRect/>
            </a:stretch>
          </p:blipFill>
          <p:spPr bwMode="auto">
            <a:xfrm>
              <a:off x="5148064" y="1779662"/>
              <a:ext cx="3690622" cy="1532061"/>
            </a:xfrm>
            <a:prstGeom prst="rect">
              <a:avLst/>
            </a:prstGeom>
            <a:noFill/>
            <a:ln w="9525">
              <a:noFill/>
              <a:miter lim="800000"/>
              <a:headEnd/>
              <a:tailEnd/>
            </a:ln>
          </p:spPr>
        </p:pic>
        <p:sp>
          <p:nvSpPr>
            <p:cNvPr id="22" name="21 Rectángulo"/>
            <p:cNvSpPr/>
            <p:nvPr/>
          </p:nvSpPr>
          <p:spPr>
            <a:xfrm>
              <a:off x="5076056" y="2931790"/>
              <a:ext cx="1296144" cy="504056"/>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7" name="26 Rectángulo"/>
          <p:cNvSpPr/>
          <p:nvPr/>
        </p:nvSpPr>
        <p:spPr>
          <a:xfrm>
            <a:off x="755576" y="1936452"/>
            <a:ext cx="4536504" cy="923330"/>
          </a:xfrm>
          <a:prstGeom prst="rect">
            <a:avLst/>
          </a:prstGeom>
        </p:spPr>
        <p:txBody>
          <a:bodyPr wrap="square">
            <a:spAutoFit/>
          </a:bodyPr>
          <a:lstStyle/>
          <a:p>
            <a:r>
              <a:rPr lang="es-ES" sz="5400">
                <a:solidFill>
                  <a:schemeClr val="accent1">
                    <a:lumMod val="60000"/>
                    <a:lumOff val="40000"/>
                  </a:schemeClr>
                </a:solidFill>
                <a:latin typeface="Tw Cen MT" pitchFamily="34" charset="0"/>
                <a:cs typeface="Segoe UI" pitchFamily="34" charset="0"/>
              </a:rPr>
              <a:t>MENSAJERÍA</a:t>
            </a:r>
            <a:endParaRPr lang="es-ES" sz="5400"/>
          </a:p>
        </p:txBody>
      </p:sp>
      <p:sp>
        <p:nvSpPr>
          <p:cNvPr id="28" name="27 Rectángulo"/>
          <p:cNvSpPr/>
          <p:nvPr/>
        </p:nvSpPr>
        <p:spPr>
          <a:xfrm>
            <a:off x="683568" y="2008460"/>
            <a:ext cx="45719" cy="727698"/>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441306458"/>
      </p:ext>
    </p:extLst>
  </p:cSld>
  <p:clrMapOvr>
    <a:masterClrMapping/>
  </p:clrMapOvr>
  <p:transition spd="slow">
    <p:cove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MENSAJERÍA</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Mensajería interna</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Nuevo proceso ELIMINAR MENSAJES que permite eliminar los mensajes de uno o varios vendedores, pudiendo acotar el borrado a unas fechas concretas.  Asimismo se puede eliminar todos los mensajes, sólo leídos o sólo no leídos.</a:t>
            </a:r>
          </a:p>
        </p:txBody>
      </p:sp>
      <p:pic>
        <p:nvPicPr>
          <p:cNvPr id="7170" name="Picture 2"/>
          <p:cNvPicPr>
            <a:picLocks noChangeAspect="1" noChangeArrowheads="1"/>
          </p:cNvPicPr>
          <p:nvPr/>
        </p:nvPicPr>
        <p:blipFill>
          <a:blip r:embed="rId3" cstate="print"/>
          <a:srcRect/>
          <a:stretch>
            <a:fillRect/>
          </a:stretch>
        </p:blipFill>
        <p:spPr bwMode="auto">
          <a:xfrm>
            <a:off x="3347864" y="1923678"/>
            <a:ext cx="3552825" cy="2673350"/>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MENSAJERÍA</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Mensajería interna</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marcar mensajes como no leídos.</a:t>
            </a:r>
          </a:p>
        </p:txBody>
      </p:sp>
      <p:pic>
        <p:nvPicPr>
          <p:cNvPr id="8194" name="Picture 2"/>
          <p:cNvPicPr>
            <a:picLocks noChangeAspect="1" noChangeArrowheads="1"/>
          </p:cNvPicPr>
          <p:nvPr/>
        </p:nvPicPr>
        <p:blipFill>
          <a:blip r:embed="rId3" cstate="print"/>
          <a:srcRect/>
          <a:stretch>
            <a:fillRect/>
          </a:stretch>
        </p:blipFill>
        <p:spPr bwMode="auto">
          <a:xfrm>
            <a:off x="2915816" y="1275606"/>
            <a:ext cx="5297488" cy="3257550"/>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MENSAJERÍA</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Mensajería externa</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encapsular el campo ‘from’ cuando sea necesario (disponible si el modo de envío de los Emails es ‘CONSOFT’).</a:t>
            </a:r>
          </a:p>
        </p:txBody>
      </p:sp>
      <p:pic>
        <p:nvPicPr>
          <p:cNvPr id="9218" name="Picture 2"/>
          <p:cNvPicPr>
            <a:picLocks noChangeAspect="1" noChangeArrowheads="1"/>
          </p:cNvPicPr>
          <p:nvPr/>
        </p:nvPicPr>
        <p:blipFill>
          <a:blip r:embed="rId3" cstate="print"/>
          <a:srcRect/>
          <a:stretch>
            <a:fillRect/>
          </a:stretch>
        </p:blipFill>
        <p:spPr bwMode="auto">
          <a:xfrm>
            <a:off x="395536" y="1779662"/>
            <a:ext cx="4100513" cy="3033713"/>
          </a:xfrm>
          <a:prstGeom prst="rect">
            <a:avLst/>
          </a:prstGeom>
          <a:noFill/>
          <a:ln w="9525">
            <a:solidFill>
              <a:srgbClr val="D8D8D8"/>
            </a:solidFill>
            <a:miter lim="800000"/>
            <a:headEnd/>
            <a:tailEnd/>
          </a:ln>
        </p:spPr>
      </p:pic>
      <p:sp>
        <p:nvSpPr>
          <p:cNvPr id="10"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4644008" y="2139702"/>
            <a:ext cx="4248472" cy="648072"/>
          </a:xfrm>
          <a:prstGeom prst="rect">
            <a:avLst/>
          </a:prstGeom>
        </p:spPr>
        <p:txBody>
          <a:bodyPr rtlCol="0">
            <a:noAutofit/>
          </a:bodyPr>
          <a:lstStyle/>
          <a:p>
            <a:pPr marL="0" indent="0" algn="just">
              <a:buNone/>
            </a:pPr>
            <a:r>
              <a:rPr lang="es-ES" sz="2000">
                <a:solidFill>
                  <a:srgbClr val="1F497D"/>
                </a:solidFill>
                <a:latin typeface="Tw Cen MT" pitchFamily="34" charset="0"/>
              </a:rPr>
              <a:t>La encapsulación se hará cogiendo como nombre de usuario la dirección completa del from, reemplazando la @ por un punto y añadiendo detrás @farmatic.es. </a:t>
            </a:r>
          </a:p>
        </p:txBody>
      </p:sp>
    </p:spTree>
    <p:extLst>
      <p:ext uri="{BB962C8B-B14F-4D97-AF65-F5344CB8AC3E}">
        <p14:creationId xmlns:p14="http://schemas.microsoft.com/office/powerpoint/2010/main" val="2811499314"/>
      </p:ext>
    </p:extLst>
  </p:cSld>
  <p:clrMapOvr>
    <a:masterClrMapping/>
  </p:clrMapOvr>
  <p:transition>
    <p:fade/>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9 Grupo"/>
          <p:cNvGrpSpPr/>
          <p:nvPr/>
        </p:nvGrpSpPr>
        <p:grpSpPr>
          <a:xfrm>
            <a:off x="5724128" y="0"/>
            <a:ext cx="3419872" cy="5143500"/>
            <a:chOff x="4572000" y="0"/>
            <a:chExt cx="4572000" cy="5143500"/>
          </a:xfrm>
        </p:grpSpPr>
        <p:grpSp>
          <p:nvGrpSpPr>
            <p:cNvPr id="3" name="14 Grupo"/>
            <p:cNvGrpSpPr/>
            <p:nvPr/>
          </p:nvGrpSpPr>
          <p:grpSpPr>
            <a:xfrm>
              <a:off x="4572000" y="0"/>
              <a:ext cx="4572000" cy="5143500"/>
              <a:chOff x="4572000" y="0"/>
              <a:chExt cx="4572000" cy="5143500"/>
            </a:xfrm>
          </p:grpSpPr>
          <p:sp>
            <p:nvSpPr>
              <p:cNvPr id="10" name="9 Rectángulo"/>
              <p:cNvSpPr/>
              <p:nvPr/>
            </p:nvSpPr>
            <p:spPr>
              <a:xfrm>
                <a:off x="4572000" y="0"/>
                <a:ext cx="4572000" cy="51435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Rectángulo"/>
              <p:cNvSpPr/>
              <p:nvPr/>
            </p:nvSpPr>
            <p:spPr>
              <a:xfrm>
                <a:off x="5076056" y="3003798"/>
                <a:ext cx="1368152"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9" name="18 Rectángulo"/>
            <p:cNvSpPr/>
            <p:nvPr/>
          </p:nvSpPr>
          <p:spPr>
            <a:xfrm>
              <a:off x="5076056" y="3003798"/>
              <a:ext cx="1440160"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 name="22 Grupo"/>
          <p:cNvGrpSpPr/>
          <p:nvPr/>
        </p:nvGrpSpPr>
        <p:grpSpPr>
          <a:xfrm>
            <a:off x="5868144" y="2067694"/>
            <a:ext cx="3024336" cy="1331212"/>
            <a:chOff x="5076056" y="1779662"/>
            <a:chExt cx="3762630" cy="1656184"/>
          </a:xfrm>
        </p:grpSpPr>
        <p:pic>
          <p:nvPicPr>
            <p:cNvPr id="2050" name="Picture 2"/>
            <p:cNvPicPr>
              <a:picLocks noChangeAspect="1" noChangeArrowheads="1"/>
            </p:cNvPicPr>
            <p:nvPr/>
          </p:nvPicPr>
          <p:blipFill>
            <a:blip r:embed="rId3" cstate="print"/>
            <a:srcRect/>
            <a:stretch>
              <a:fillRect/>
            </a:stretch>
          </p:blipFill>
          <p:spPr bwMode="auto">
            <a:xfrm>
              <a:off x="5148064" y="1779662"/>
              <a:ext cx="3690622" cy="1532061"/>
            </a:xfrm>
            <a:prstGeom prst="rect">
              <a:avLst/>
            </a:prstGeom>
            <a:noFill/>
            <a:ln w="9525">
              <a:noFill/>
              <a:miter lim="800000"/>
              <a:headEnd/>
              <a:tailEnd/>
            </a:ln>
          </p:spPr>
        </p:pic>
        <p:sp>
          <p:nvSpPr>
            <p:cNvPr id="22" name="21 Rectángulo"/>
            <p:cNvSpPr/>
            <p:nvPr/>
          </p:nvSpPr>
          <p:spPr>
            <a:xfrm>
              <a:off x="5076056" y="2931790"/>
              <a:ext cx="1296144" cy="504056"/>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7" name="26 Rectángulo"/>
          <p:cNvSpPr/>
          <p:nvPr/>
        </p:nvSpPr>
        <p:spPr>
          <a:xfrm>
            <a:off x="971600" y="1936452"/>
            <a:ext cx="4536504" cy="1754326"/>
          </a:xfrm>
          <a:prstGeom prst="rect">
            <a:avLst/>
          </a:prstGeom>
        </p:spPr>
        <p:txBody>
          <a:bodyPr wrap="square">
            <a:spAutoFit/>
          </a:bodyPr>
          <a:lstStyle/>
          <a:p>
            <a:r>
              <a:rPr lang="es-ES" sz="5400">
                <a:solidFill>
                  <a:schemeClr val="accent1">
                    <a:lumMod val="60000"/>
                    <a:lumOff val="40000"/>
                  </a:schemeClr>
                </a:solidFill>
                <a:latin typeface="Tw Cen MT" pitchFamily="34" charset="0"/>
                <a:cs typeface="Segoe UI" pitchFamily="34" charset="0"/>
              </a:rPr>
              <a:t>CONTROL HORARIO</a:t>
            </a:r>
            <a:endParaRPr lang="es-ES" sz="5400"/>
          </a:p>
        </p:txBody>
      </p:sp>
      <p:sp>
        <p:nvSpPr>
          <p:cNvPr id="28" name="27 Rectángulo"/>
          <p:cNvSpPr/>
          <p:nvPr/>
        </p:nvSpPr>
        <p:spPr>
          <a:xfrm>
            <a:off x="899592" y="2056908"/>
            <a:ext cx="45720" cy="1427386"/>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441306458"/>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ARTÍCULOS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Histórico cambios caducidad de lotes</a:t>
            </a:r>
          </a:p>
        </p:txBody>
      </p:sp>
      <p:sp>
        <p:nvSpPr>
          <p:cNvPr id="11"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muestran los descuadres entre stock de lotes de artículos y el stock total de dicho artículo en su ficha. </a:t>
            </a:r>
          </a:p>
        </p:txBody>
      </p:sp>
      <p:sp>
        <p:nvSpPr>
          <p:cNvPr id="3075" name="Rectangle 3"/>
          <p:cNvSpPr>
            <a:spLocks noChangeArrowheads="1"/>
          </p:cNvSpPr>
          <p:nvPr/>
        </p:nvSpPr>
        <p:spPr bwMode="auto">
          <a:xfrm>
            <a:off x="323528" y="1933551"/>
            <a:ext cx="2952328"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s-ES" sz="1600">
                <a:solidFill>
                  <a:srgbClr val="1F497D"/>
                </a:solidFill>
                <a:latin typeface="Tw Cen MT" pitchFamily="34" charset="0"/>
              </a:rPr>
              <a:t>Pestaña “DESCUADRES” del proceso MAESTROS -&gt; GESTIÓN DE ARTÍCULOS -&gt; HISTÓRICO DE CAMBIOS DE CADUCIDAD DE LOTES</a:t>
            </a:r>
          </a:p>
        </p:txBody>
      </p:sp>
      <p:pic>
        <p:nvPicPr>
          <p:cNvPr id="3074" name="Picture 2"/>
          <p:cNvPicPr>
            <a:picLocks noChangeAspect="1" noChangeArrowheads="1"/>
          </p:cNvPicPr>
          <p:nvPr/>
        </p:nvPicPr>
        <p:blipFill>
          <a:blip r:embed="rId3" cstate="print"/>
          <a:srcRect/>
          <a:stretch>
            <a:fillRect/>
          </a:stretch>
        </p:blipFill>
        <p:spPr bwMode="auto">
          <a:xfrm>
            <a:off x="3491880" y="1419622"/>
            <a:ext cx="5209208" cy="3382681"/>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CONTROL HORARIO</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incluye el registro de horas extra trabajadas.</a:t>
            </a:r>
          </a:p>
        </p:txBody>
      </p:sp>
      <p:pic>
        <p:nvPicPr>
          <p:cNvPr id="10242" name="Picture 2"/>
          <p:cNvPicPr>
            <a:picLocks noChangeAspect="1" noChangeArrowheads="1"/>
          </p:cNvPicPr>
          <p:nvPr/>
        </p:nvPicPr>
        <p:blipFill>
          <a:blip r:embed="rId3" cstate="print"/>
          <a:srcRect/>
          <a:stretch>
            <a:fillRect/>
          </a:stretch>
        </p:blipFill>
        <p:spPr bwMode="auto">
          <a:xfrm>
            <a:off x="2915816" y="1275606"/>
            <a:ext cx="3095625" cy="3217863"/>
          </a:xfrm>
          <a:prstGeom prst="rect">
            <a:avLst/>
          </a:prstGeom>
          <a:noFill/>
          <a:ln w="9525">
            <a:noFill/>
            <a:miter lim="800000"/>
            <a:headEnd/>
            <a:tailEnd/>
          </a:ln>
        </p:spPr>
      </p:pic>
      <p:pic>
        <p:nvPicPr>
          <p:cNvPr id="10243" name="Picture 3"/>
          <p:cNvPicPr>
            <a:picLocks noChangeAspect="1" noChangeArrowheads="1"/>
          </p:cNvPicPr>
          <p:nvPr/>
        </p:nvPicPr>
        <p:blipFill>
          <a:blip r:embed="rId4" cstate="print"/>
          <a:srcRect/>
          <a:stretch>
            <a:fillRect/>
          </a:stretch>
        </p:blipFill>
        <p:spPr bwMode="auto">
          <a:xfrm>
            <a:off x="1259632" y="1347614"/>
            <a:ext cx="1265238" cy="317500"/>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CONTROL HORARIO</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incluye el registro de períodos de ausencia.</a:t>
            </a:r>
          </a:p>
        </p:txBody>
      </p:sp>
      <p:pic>
        <p:nvPicPr>
          <p:cNvPr id="11266" name="Picture 2"/>
          <p:cNvPicPr>
            <a:picLocks noChangeAspect="1" noChangeArrowheads="1"/>
          </p:cNvPicPr>
          <p:nvPr/>
        </p:nvPicPr>
        <p:blipFill>
          <a:blip r:embed="rId3" cstate="print"/>
          <a:srcRect/>
          <a:stretch>
            <a:fillRect/>
          </a:stretch>
        </p:blipFill>
        <p:spPr bwMode="auto">
          <a:xfrm>
            <a:off x="155288" y="1203598"/>
            <a:ext cx="1265238" cy="317500"/>
          </a:xfrm>
          <a:prstGeom prst="rect">
            <a:avLst/>
          </a:prstGeom>
          <a:noFill/>
          <a:ln w="9525">
            <a:noFill/>
            <a:miter lim="800000"/>
            <a:headEnd/>
            <a:tailEnd/>
          </a:ln>
        </p:spPr>
      </p:pic>
      <p:pic>
        <p:nvPicPr>
          <p:cNvPr id="11267" name="Picture 3"/>
          <p:cNvPicPr>
            <a:picLocks noChangeAspect="1" noChangeArrowheads="1"/>
          </p:cNvPicPr>
          <p:nvPr/>
        </p:nvPicPr>
        <p:blipFill>
          <a:blip r:embed="rId4" cstate="print"/>
          <a:srcRect/>
          <a:stretch>
            <a:fillRect/>
          </a:stretch>
        </p:blipFill>
        <p:spPr bwMode="auto">
          <a:xfrm>
            <a:off x="137784" y="1563638"/>
            <a:ext cx="2654300" cy="2752725"/>
          </a:xfrm>
          <a:prstGeom prst="rect">
            <a:avLst/>
          </a:prstGeom>
          <a:noFill/>
          <a:ln w="9525">
            <a:noFill/>
            <a:miter lim="800000"/>
            <a:headEnd/>
            <a:tailEnd/>
          </a:ln>
        </p:spPr>
      </p:pic>
      <p:sp>
        <p:nvSpPr>
          <p:cNvPr id="11"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131840" y="1275606"/>
            <a:ext cx="5688632" cy="648072"/>
          </a:xfrm>
          <a:prstGeom prst="rect">
            <a:avLst/>
          </a:prstGeom>
        </p:spPr>
        <p:txBody>
          <a:bodyPr rtlCol="0">
            <a:noAutofit/>
          </a:bodyPr>
          <a:lstStyle/>
          <a:p>
            <a:pPr marL="0" indent="0" algn="just">
              <a:buNone/>
            </a:pPr>
            <a:r>
              <a:rPr lang="es-ES" sz="2000">
                <a:solidFill>
                  <a:srgbClr val="1F497D"/>
                </a:solidFill>
                <a:latin typeface="Tw Cen MT" pitchFamily="34" charset="0"/>
              </a:rPr>
              <a:t>En la consulta de registros horarios (           ) se incluyen también las horas de ausencia registradas:</a:t>
            </a:r>
          </a:p>
        </p:txBody>
      </p:sp>
      <p:pic>
        <p:nvPicPr>
          <p:cNvPr id="11268" name="Picture 4"/>
          <p:cNvPicPr>
            <a:picLocks noChangeAspect="1" noChangeArrowheads="1"/>
          </p:cNvPicPr>
          <p:nvPr/>
        </p:nvPicPr>
        <p:blipFill>
          <a:blip r:embed="rId5" cstate="print"/>
          <a:srcRect/>
          <a:stretch>
            <a:fillRect/>
          </a:stretch>
        </p:blipFill>
        <p:spPr bwMode="auto">
          <a:xfrm>
            <a:off x="7211408" y="1381294"/>
            <a:ext cx="1008112" cy="254272"/>
          </a:xfrm>
          <a:prstGeom prst="rect">
            <a:avLst/>
          </a:prstGeom>
          <a:noFill/>
          <a:ln w="9525">
            <a:noFill/>
            <a:miter lim="800000"/>
            <a:headEnd/>
            <a:tailEnd/>
          </a:ln>
        </p:spPr>
      </p:pic>
      <p:pic>
        <p:nvPicPr>
          <p:cNvPr id="11269" name="Picture 5"/>
          <p:cNvPicPr>
            <a:picLocks noChangeAspect="1" noChangeArrowheads="1"/>
          </p:cNvPicPr>
          <p:nvPr/>
        </p:nvPicPr>
        <p:blipFill>
          <a:blip r:embed="rId6" cstate="print"/>
          <a:srcRect/>
          <a:stretch>
            <a:fillRect/>
          </a:stretch>
        </p:blipFill>
        <p:spPr bwMode="auto">
          <a:xfrm>
            <a:off x="3779912" y="1995686"/>
            <a:ext cx="4170994" cy="3070211"/>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CONTROL HORARIO</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la exportación a Excel de los registros horarios.</a:t>
            </a:r>
          </a:p>
        </p:txBody>
      </p:sp>
      <p:pic>
        <p:nvPicPr>
          <p:cNvPr id="12291" name="Picture 3"/>
          <p:cNvPicPr>
            <a:picLocks noChangeAspect="1" noChangeArrowheads="1"/>
          </p:cNvPicPr>
          <p:nvPr/>
        </p:nvPicPr>
        <p:blipFill>
          <a:blip r:embed="rId3" cstate="print"/>
          <a:srcRect/>
          <a:stretch>
            <a:fillRect/>
          </a:stretch>
        </p:blipFill>
        <p:spPr bwMode="auto">
          <a:xfrm>
            <a:off x="2339752" y="1563638"/>
            <a:ext cx="3456384" cy="1857755"/>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CONTROL HORARIO</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puede obtener una vista previa de los registros antes de su impresión, pudiéndose guardar en pdf.</a:t>
            </a:r>
          </a:p>
        </p:txBody>
      </p:sp>
      <p:pic>
        <p:nvPicPr>
          <p:cNvPr id="13314" name="Picture 2"/>
          <p:cNvPicPr>
            <a:picLocks noChangeAspect="1" noChangeArrowheads="1"/>
          </p:cNvPicPr>
          <p:nvPr/>
        </p:nvPicPr>
        <p:blipFill>
          <a:blip r:embed="rId3" cstate="print"/>
          <a:srcRect/>
          <a:stretch>
            <a:fillRect/>
          </a:stretch>
        </p:blipFill>
        <p:spPr bwMode="auto">
          <a:xfrm>
            <a:off x="2267744" y="1635646"/>
            <a:ext cx="3528392" cy="1891927"/>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CONTROL HORARIO</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informa de las horas trabajadas ordinarias y complementarias, así como de las horas de ausencia y suma de todas ellas, a fin de tener una idea global del registro horario de cada empleado.</a:t>
            </a:r>
          </a:p>
        </p:txBody>
      </p:sp>
      <p:pic>
        <p:nvPicPr>
          <p:cNvPr id="14338" name="Picture 2"/>
          <p:cNvPicPr>
            <a:picLocks noChangeAspect="1" noChangeArrowheads="1"/>
          </p:cNvPicPr>
          <p:nvPr/>
        </p:nvPicPr>
        <p:blipFill>
          <a:blip r:embed="rId3" cstate="print"/>
          <a:srcRect/>
          <a:stretch>
            <a:fillRect/>
          </a:stretch>
        </p:blipFill>
        <p:spPr bwMode="auto">
          <a:xfrm>
            <a:off x="4092168" y="1491630"/>
            <a:ext cx="4685939" cy="3449255"/>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CONTROL HORARIO</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915566"/>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el informe de horas trabajadas se identifican con una ‘M’ los registros modificados manualmente, siendo en este caso necesaria la firma del trabajador.</a:t>
            </a:r>
          </a:p>
        </p:txBody>
      </p:sp>
      <p:sp>
        <p:nvSpPr>
          <p:cNvPr id="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2211710"/>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a:t>
            </a:r>
            <a:r>
              <a:rPr lang="x-none" sz="2000">
                <a:solidFill>
                  <a:srgbClr val="1F497D"/>
                </a:solidFill>
                <a:latin typeface="Tw Cen MT" pitchFamily="34" charset="0"/>
              </a:rPr>
              <a:t>En el caso de identificación de vendedor por huella dactilar, en el informe de horas trabajadas no aparecerá la columna para firma del trabajador, por ser ya innecesaria</a:t>
            </a:r>
            <a:r>
              <a:rPr lang="es-ES" sz="2000">
                <a:solidFill>
                  <a:srgbClr val="1F497D"/>
                </a:solidFill>
                <a:latin typeface="Tw Cen MT" pitchFamily="34" charset="0"/>
              </a:rPr>
              <a:t>, salvo en los registros modificados manualmente (señalados con una ‘M’).</a:t>
            </a:r>
          </a:p>
        </p:txBody>
      </p:sp>
    </p:spTree>
    <p:extLst>
      <p:ext uri="{BB962C8B-B14F-4D97-AF65-F5344CB8AC3E}">
        <p14:creationId xmlns:p14="http://schemas.microsoft.com/office/powerpoint/2010/main" val="2811499314"/>
      </p:ext>
    </p:extLst>
  </p:cSld>
  <p:clrMapOvr>
    <a:masterClrMapping/>
  </p:clrMapOvr>
  <p:transition>
    <p:fade/>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CONTROL HORARIO</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avisa cuando un vendedor intenta realizar una venta sin haber registrado su entrada.</a:t>
            </a:r>
          </a:p>
        </p:txBody>
      </p:sp>
      <p:sp>
        <p:nvSpPr>
          <p:cNvPr id="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2211710"/>
            <a:ext cx="8640960" cy="648072"/>
          </a:xfrm>
          <a:prstGeom prst="rect">
            <a:avLst/>
          </a:prstGeom>
        </p:spPr>
        <p:txBody>
          <a:bodyPr rtlCol="0">
            <a:noAutofit/>
          </a:bodyPr>
          <a:lstStyle/>
          <a:p>
            <a:pPr marL="0" indent="0" algn="just">
              <a:buNone/>
            </a:pPr>
            <a:r>
              <a:rPr lang="es-ES" sz="2000">
                <a:solidFill>
                  <a:srgbClr val="1F497D"/>
                </a:solidFill>
                <a:latin typeface="Tw Cen MT" pitchFamily="34" charset="0"/>
              </a:rPr>
              <a:t>Ha de estar activo este parámetro:</a:t>
            </a:r>
          </a:p>
        </p:txBody>
      </p:sp>
      <p:pic>
        <p:nvPicPr>
          <p:cNvPr id="15362" name="Picture 2"/>
          <p:cNvPicPr>
            <a:picLocks noChangeAspect="1" noChangeArrowheads="1"/>
          </p:cNvPicPr>
          <p:nvPr/>
        </p:nvPicPr>
        <p:blipFill>
          <a:blip r:embed="rId3" cstate="print"/>
          <a:srcRect/>
          <a:stretch>
            <a:fillRect/>
          </a:stretch>
        </p:blipFill>
        <p:spPr bwMode="auto">
          <a:xfrm>
            <a:off x="1691680" y="1131590"/>
            <a:ext cx="1872208" cy="945889"/>
          </a:xfrm>
          <a:prstGeom prst="rect">
            <a:avLst/>
          </a:prstGeom>
          <a:noFill/>
          <a:ln w="9525">
            <a:noFill/>
            <a:miter lim="800000"/>
            <a:headEnd/>
            <a:tailEnd/>
          </a:ln>
        </p:spPr>
      </p:pic>
      <p:pic>
        <p:nvPicPr>
          <p:cNvPr id="15363" name="Picture 3"/>
          <p:cNvPicPr>
            <a:picLocks noChangeAspect="1" noChangeArrowheads="1"/>
          </p:cNvPicPr>
          <p:nvPr/>
        </p:nvPicPr>
        <p:blipFill>
          <a:blip r:embed="rId4" cstate="print"/>
          <a:srcRect/>
          <a:stretch>
            <a:fillRect/>
          </a:stretch>
        </p:blipFill>
        <p:spPr bwMode="auto">
          <a:xfrm>
            <a:off x="3275856" y="2643758"/>
            <a:ext cx="5297487" cy="2303462"/>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9 Grupo"/>
          <p:cNvGrpSpPr/>
          <p:nvPr/>
        </p:nvGrpSpPr>
        <p:grpSpPr>
          <a:xfrm>
            <a:off x="5724128" y="0"/>
            <a:ext cx="3419872" cy="5143500"/>
            <a:chOff x="4572000" y="0"/>
            <a:chExt cx="4572000" cy="5143500"/>
          </a:xfrm>
        </p:grpSpPr>
        <p:grpSp>
          <p:nvGrpSpPr>
            <p:cNvPr id="3" name="14 Grupo"/>
            <p:cNvGrpSpPr/>
            <p:nvPr/>
          </p:nvGrpSpPr>
          <p:grpSpPr>
            <a:xfrm>
              <a:off x="4572000" y="0"/>
              <a:ext cx="4572000" cy="5143500"/>
              <a:chOff x="4572000" y="0"/>
              <a:chExt cx="4572000" cy="5143500"/>
            </a:xfrm>
          </p:grpSpPr>
          <p:sp>
            <p:nvSpPr>
              <p:cNvPr id="10" name="9 Rectángulo"/>
              <p:cNvSpPr/>
              <p:nvPr/>
            </p:nvSpPr>
            <p:spPr>
              <a:xfrm>
                <a:off x="4572000" y="0"/>
                <a:ext cx="4572000" cy="51435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Rectángulo"/>
              <p:cNvSpPr/>
              <p:nvPr/>
            </p:nvSpPr>
            <p:spPr>
              <a:xfrm>
                <a:off x="5076056" y="3003798"/>
                <a:ext cx="1368152"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9" name="18 Rectángulo"/>
            <p:cNvSpPr/>
            <p:nvPr/>
          </p:nvSpPr>
          <p:spPr>
            <a:xfrm>
              <a:off x="5076056" y="3003798"/>
              <a:ext cx="1440160"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 name="22 Grupo"/>
          <p:cNvGrpSpPr/>
          <p:nvPr/>
        </p:nvGrpSpPr>
        <p:grpSpPr>
          <a:xfrm>
            <a:off x="5868144" y="2067694"/>
            <a:ext cx="3024336" cy="1331212"/>
            <a:chOff x="5076056" y="1779662"/>
            <a:chExt cx="3762630" cy="1656184"/>
          </a:xfrm>
        </p:grpSpPr>
        <p:pic>
          <p:nvPicPr>
            <p:cNvPr id="2050" name="Picture 2"/>
            <p:cNvPicPr>
              <a:picLocks noChangeAspect="1" noChangeArrowheads="1"/>
            </p:cNvPicPr>
            <p:nvPr/>
          </p:nvPicPr>
          <p:blipFill>
            <a:blip r:embed="rId3" cstate="print"/>
            <a:srcRect/>
            <a:stretch>
              <a:fillRect/>
            </a:stretch>
          </p:blipFill>
          <p:spPr bwMode="auto">
            <a:xfrm>
              <a:off x="5148064" y="1779662"/>
              <a:ext cx="3690622" cy="1532061"/>
            </a:xfrm>
            <a:prstGeom prst="rect">
              <a:avLst/>
            </a:prstGeom>
            <a:noFill/>
            <a:ln w="9525">
              <a:noFill/>
              <a:miter lim="800000"/>
              <a:headEnd/>
              <a:tailEnd/>
            </a:ln>
          </p:spPr>
        </p:pic>
        <p:sp>
          <p:nvSpPr>
            <p:cNvPr id="22" name="21 Rectángulo"/>
            <p:cNvSpPr/>
            <p:nvPr/>
          </p:nvSpPr>
          <p:spPr>
            <a:xfrm>
              <a:off x="5076056" y="2931790"/>
              <a:ext cx="1296144" cy="504056"/>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7" name="26 Rectángulo"/>
          <p:cNvSpPr/>
          <p:nvPr/>
        </p:nvSpPr>
        <p:spPr>
          <a:xfrm>
            <a:off x="755576" y="1936452"/>
            <a:ext cx="4536504" cy="923330"/>
          </a:xfrm>
          <a:prstGeom prst="rect">
            <a:avLst/>
          </a:prstGeom>
        </p:spPr>
        <p:txBody>
          <a:bodyPr wrap="square">
            <a:spAutoFit/>
          </a:bodyPr>
          <a:lstStyle/>
          <a:p>
            <a:r>
              <a:rPr lang="es-ES" sz="5400">
                <a:solidFill>
                  <a:schemeClr val="accent1">
                    <a:lumMod val="60000"/>
                    <a:lumOff val="40000"/>
                  </a:schemeClr>
                </a:solidFill>
                <a:latin typeface="Tw Cen MT" pitchFamily="34" charset="0"/>
                <a:cs typeface="Segoe UI" pitchFamily="34" charset="0"/>
              </a:rPr>
              <a:t>FARMATIC PIN</a:t>
            </a:r>
            <a:endParaRPr lang="es-ES" sz="5400"/>
          </a:p>
        </p:txBody>
      </p:sp>
      <p:sp>
        <p:nvSpPr>
          <p:cNvPr id="28" name="27 Rectángulo"/>
          <p:cNvSpPr/>
          <p:nvPr/>
        </p:nvSpPr>
        <p:spPr>
          <a:xfrm>
            <a:off x="683568" y="2008460"/>
            <a:ext cx="45719" cy="727698"/>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441306458"/>
      </p:ext>
    </p:extLst>
  </p:cSld>
  <p:clrMapOvr>
    <a:masterClrMapping/>
  </p:clrMapOvr>
  <p:transition spd="slow">
    <p:cove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FARMATIC PIN</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Posibilidad de eliminar información pasada registrada en Farmatic PIN para agilizar los tiempos de proceso y optimizar tamaño de base de datos:</a:t>
            </a:r>
          </a:p>
        </p:txBody>
      </p:sp>
      <p:pic>
        <p:nvPicPr>
          <p:cNvPr id="16386" name="Picture 2"/>
          <p:cNvPicPr>
            <a:picLocks noChangeAspect="1" noChangeArrowheads="1"/>
          </p:cNvPicPr>
          <p:nvPr/>
        </p:nvPicPr>
        <p:blipFill>
          <a:blip r:embed="rId3" cstate="print"/>
          <a:srcRect/>
          <a:stretch>
            <a:fillRect/>
          </a:stretch>
        </p:blipFill>
        <p:spPr bwMode="auto">
          <a:xfrm>
            <a:off x="7482600" y="915566"/>
            <a:ext cx="498475" cy="425450"/>
          </a:xfrm>
          <a:prstGeom prst="rect">
            <a:avLst/>
          </a:prstGeom>
          <a:noFill/>
          <a:ln w="9525">
            <a:noFill/>
            <a:miter lim="800000"/>
            <a:headEnd/>
            <a:tailEnd/>
          </a:ln>
        </p:spPr>
      </p:pic>
      <p:pic>
        <p:nvPicPr>
          <p:cNvPr id="16387" name="Picture 3"/>
          <p:cNvPicPr>
            <a:picLocks noChangeAspect="1" noChangeArrowheads="1"/>
          </p:cNvPicPr>
          <p:nvPr/>
        </p:nvPicPr>
        <p:blipFill>
          <a:blip r:embed="rId4" cstate="print"/>
          <a:srcRect/>
          <a:stretch>
            <a:fillRect/>
          </a:stretch>
        </p:blipFill>
        <p:spPr bwMode="auto">
          <a:xfrm>
            <a:off x="755576" y="1491630"/>
            <a:ext cx="2592288" cy="1263226"/>
          </a:xfrm>
          <a:prstGeom prst="rect">
            <a:avLst/>
          </a:prstGeom>
          <a:noFill/>
          <a:ln w="9525">
            <a:noFill/>
            <a:miter lim="800000"/>
            <a:headEnd/>
            <a:tailEnd/>
          </a:ln>
        </p:spPr>
      </p:pic>
      <p:pic>
        <p:nvPicPr>
          <p:cNvPr id="16388" name="Picture 4"/>
          <p:cNvPicPr>
            <a:picLocks noChangeAspect="1" noChangeArrowheads="1"/>
          </p:cNvPicPr>
          <p:nvPr/>
        </p:nvPicPr>
        <p:blipFill>
          <a:blip r:embed="rId5" cstate="print"/>
          <a:srcRect/>
          <a:stretch>
            <a:fillRect/>
          </a:stretch>
        </p:blipFill>
        <p:spPr bwMode="auto">
          <a:xfrm>
            <a:off x="3804800" y="1491630"/>
            <a:ext cx="3456384" cy="1470361"/>
          </a:xfrm>
          <a:prstGeom prst="rect">
            <a:avLst/>
          </a:prstGeom>
          <a:noFill/>
          <a:ln w="9525">
            <a:noFill/>
            <a:miter lim="800000"/>
            <a:headEnd/>
            <a:tailEnd/>
          </a:ln>
        </p:spPr>
      </p:pic>
      <p:pic>
        <p:nvPicPr>
          <p:cNvPr id="16389" name="Picture 5"/>
          <p:cNvPicPr>
            <a:picLocks noChangeAspect="1" noChangeArrowheads="1"/>
          </p:cNvPicPr>
          <p:nvPr/>
        </p:nvPicPr>
        <p:blipFill>
          <a:blip r:embed="rId6" cstate="print"/>
          <a:srcRect/>
          <a:stretch>
            <a:fillRect/>
          </a:stretch>
        </p:blipFill>
        <p:spPr bwMode="auto">
          <a:xfrm>
            <a:off x="395536" y="3363838"/>
            <a:ext cx="3384376" cy="1423506"/>
          </a:xfrm>
          <a:prstGeom prst="rect">
            <a:avLst/>
          </a:prstGeom>
          <a:noFill/>
          <a:ln w="9525">
            <a:noFill/>
            <a:miter lim="800000"/>
            <a:headEnd/>
            <a:tailEnd/>
          </a:ln>
        </p:spPr>
      </p:pic>
      <p:pic>
        <p:nvPicPr>
          <p:cNvPr id="16390" name="Picture 6"/>
          <p:cNvPicPr>
            <a:picLocks noChangeAspect="1" noChangeArrowheads="1"/>
          </p:cNvPicPr>
          <p:nvPr/>
        </p:nvPicPr>
        <p:blipFill>
          <a:blip r:embed="rId7" cstate="print"/>
          <a:srcRect/>
          <a:stretch>
            <a:fillRect/>
          </a:stretch>
        </p:blipFill>
        <p:spPr bwMode="auto">
          <a:xfrm>
            <a:off x="395537" y="3123778"/>
            <a:ext cx="1080120" cy="230858"/>
          </a:xfrm>
          <a:prstGeom prst="rect">
            <a:avLst/>
          </a:prstGeom>
          <a:noFill/>
          <a:ln w="9525">
            <a:noFill/>
            <a:miter lim="800000"/>
            <a:headEnd/>
            <a:tailEnd/>
          </a:ln>
        </p:spPr>
      </p:pic>
      <p:pic>
        <p:nvPicPr>
          <p:cNvPr id="16391" name="Picture 7"/>
          <p:cNvPicPr>
            <a:picLocks noChangeAspect="1" noChangeArrowheads="1"/>
          </p:cNvPicPr>
          <p:nvPr/>
        </p:nvPicPr>
        <p:blipFill>
          <a:blip r:embed="rId8" cstate="print"/>
          <a:srcRect/>
          <a:stretch>
            <a:fillRect/>
          </a:stretch>
        </p:blipFill>
        <p:spPr bwMode="auto">
          <a:xfrm>
            <a:off x="4775946" y="3291830"/>
            <a:ext cx="1224135" cy="249800"/>
          </a:xfrm>
          <a:prstGeom prst="rect">
            <a:avLst/>
          </a:prstGeom>
          <a:noFill/>
          <a:ln w="9525">
            <a:noFill/>
            <a:miter lim="800000"/>
            <a:headEnd/>
            <a:tailEnd/>
          </a:ln>
        </p:spPr>
      </p:pic>
      <p:pic>
        <p:nvPicPr>
          <p:cNvPr id="16394" name="Picture 10"/>
          <p:cNvPicPr>
            <a:picLocks noChangeAspect="1" noChangeArrowheads="1"/>
          </p:cNvPicPr>
          <p:nvPr/>
        </p:nvPicPr>
        <p:blipFill>
          <a:blip r:embed="rId9" cstate="print"/>
          <a:srcRect/>
          <a:stretch>
            <a:fillRect/>
          </a:stretch>
        </p:blipFill>
        <p:spPr bwMode="auto">
          <a:xfrm>
            <a:off x="6114482" y="3939902"/>
            <a:ext cx="2561974" cy="989171"/>
          </a:xfrm>
          <a:prstGeom prst="rect">
            <a:avLst/>
          </a:prstGeom>
          <a:noFill/>
          <a:ln w="9525">
            <a:noFill/>
            <a:miter lim="800000"/>
            <a:headEnd/>
            <a:tailEnd/>
          </a:ln>
        </p:spPr>
      </p:pic>
      <p:pic>
        <p:nvPicPr>
          <p:cNvPr id="16395" name="Picture 11"/>
          <p:cNvPicPr>
            <a:picLocks noChangeAspect="1" noChangeArrowheads="1"/>
          </p:cNvPicPr>
          <p:nvPr/>
        </p:nvPicPr>
        <p:blipFill>
          <a:blip r:embed="rId10" cstate="print"/>
          <a:srcRect/>
          <a:stretch>
            <a:fillRect/>
          </a:stretch>
        </p:blipFill>
        <p:spPr bwMode="auto">
          <a:xfrm>
            <a:off x="4818338" y="3579862"/>
            <a:ext cx="1263695" cy="842206"/>
          </a:xfrm>
          <a:prstGeom prst="rect">
            <a:avLst/>
          </a:prstGeom>
          <a:noFill/>
          <a:ln w="9525">
            <a:solidFill>
              <a:schemeClr val="accent5">
                <a:lumMod val="75000"/>
              </a:schemeClr>
            </a:solidFill>
            <a:miter lim="800000"/>
            <a:headEnd/>
            <a:tailEnd/>
          </a:ln>
        </p:spPr>
      </p:pic>
      <p:sp>
        <p:nvSpPr>
          <p:cNvPr id="20" name="19 Flecha derecha"/>
          <p:cNvSpPr/>
          <p:nvPr/>
        </p:nvSpPr>
        <p:spPr>
          <a:xfrm>
            <a:off x="3438040" y="1491630"/>
            <a:ext cx="288032" cy="288032"/>
          </a:xfrm>
          <a:prstGeom prst="rightArrow">
            <a:avLst/>
          </a:prstGeom>
          <a:solidFill>
            <a:srgbClr val="BF3F17"/>
          </a:solidFill>
          <a:ln w="3175">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2" name="21 Conector recto"/>
          <p:cNvCxnSpPr/>
          <p:nvPr/>
        </p:nvCxnSpPr>
        <p:spPr>
          <a:xfrm>
            <a:off x="899592" y="2931790"/>
            <a:ext cx="2376264" cy="0"/>
          </a:xfrm>
          <a:prstGeom prst="line">
            <a:avLst/>
          </a:prstGeom>
          <a:ln>
            <a:solidFill>
              <a:srgbClr val="BF3F17"/>
            </a:solidFill>
          </a:ln>
        </p:spPr>
        <p:style>
          <a:lnRef idx="1">
            <a:schemeClr val="accent1"/>
          </a:lnRef>
          <a:fillRef idx="0">
            <a:schemeClr val="accent1"/>
          </a:fillRef>
          <a:effectRef idx="0">
            <a:schemeClr val="accent1"/>
          </a:effectRef>
          <a:fontRef idx="minor">
            <a:schemeClr val="tx1"/>
          </a:fontRef>
        </p:style>
      </p:cxnSp>
      <p:cxnSp>
        <p:nvCxnSpPr>
          <p:cNvPr id="23" name="22 Conector recto"/>
          <p:cNvCxnSpPr/>
          <p:nvPr/>
        </p:nvCxnSpPr>
        <p:spPr>
          <a:xfrm>
            <a:off x="4499992" y="3147814"/>
            <a:ext cx="2376264" cy="0"/>
          </a:xfrm>
          <a:prstGeom prst="line">
            <a:avLst/>
          </a:prstGeom>
          <a:ln>
            <a:solidFill>
              <a:srgbClr val="BF3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1499314"/>
      </p:ext>
    </p:extLst>
  </p:cSld>
  <p:clrMapOvr>
    <a:masterClrMapping/>
  </p:clrMapOvr>
  <p:transition>
    <p:fade/>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9 Grupo"/>
          <p:cNvGrpSpPr/>
          <p:nvPr/>
        </p:nvGrpSpPr>
        <p:grpSpPr>
          <a:xfrm>
            <a:off x="5724128" y="0"/>
            <a:ext cx="3419872" cy="5143500"/>
            <a:chOff x="4572000" y="0"/>
            <a:chExt cx="4572000" cy="5143500"/>
          </a:xfrm>
        </p:grpSpPr>
        <p:grpSp>
          <p:nvGrpSpPr>
            <p:cNvPr id="3" name="14 Grupo"/>
            <p:cNvGrpSpPr/>
            <p:nvPr/>
          </p:nvGrpSpPr>
          <p:grpSpPr>
            <a:xfrm>
              <a:off x="4572000" y="0"/>
              <a:ext cx="4572000" cy="5143500"/>
              <a:chOff x="4572000" y="0"/>
              <a:chExt cx="4572000" cy="5143500"/>
            </a:xfrm>
          </p:grpSpPr>
          <p:sp>
            <p:nvSpPr>
              <p:cNvPr id="10" name="9 Rectángulo"/>
              <p:cNvSpPr/>
              <p:nvPr/>
            </p:nvSpPr>
            <p:spPr>
              <a:xfrm>
                <a:off x="4572000" y="0"/>
                <a:ext cx="4572000" cy="51435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Rectángulo"/>
              <p:cNvSpPr/>
              <p:nvPr/>
            </p:nvSpPr>
            <p:spPr>
              <a:xfrm>
                <a:off x="5076056" y="3003798"/>
                <a:ext cx="1368152"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9" name="18 Rectángulo"/>
            <p:cNvSpPr/>
            <p:nvPr/>
          </p:nvSpPr>
          <p:spPr>
            <a:xfrm>
              <a:off x="5076056" y="3003798"/>
              <a:ext cx="1440160"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 name="22 Grupo"/>
          <p:cNvGrpSpPr/>
          <p:nvPr/>
        </p:nvGrpSpPr>
        <p:grpSpPr>
          <a:xfrm>
            <a:off x="5868144" y="2067694"/>
            <a:ext cx="3024336" cy="1331212"/>
            <a:chOff x="5076056" y="1779662"/>
            <a:chExt cx="3762630" cy="1656184"/>
          </a:xfrm>
        </p:grpSpPr>
        <p:pic>
          <p:nvPicPr>
            <p:cNvPr id="2050" name="Picture 2"/>
            <p:cNvPicPr>
              <a:picLocks noChangeAspect="1" noChangeArrowheads="1"/>
            </p:cNvPicPr>
            <p:nvPr/>
          </p:nvPicPr>
          <p:blipFill>
            <a:blip r:embed="rId3" cstate="print"/>
            <a:srcRect/>
            <a:stretch>
              <a:fillRect/>
            </a:stretch>
          </p:blipFill>
          <p:spPr bwMode="auto">
            <a:xfrm>
              <a:off x="5148064" y="1779662"/>
              <a:ext cx="3690622" cy="1532061"/>
            </a:xfrm>
            <a:prstGeom prst="rect">
              <a:avLst/>
            </a:prstGeom>
            <a:noFill/>
            <a:ln w="9525">
              <a:noFill/>
              <a:miter lim="800000"/>
              <a:headEnd/>
              <a:tailEnd/>
            </a:ln>
          </p:spPr>
        </p:pic>
        <p:sp>
          <p:nvSpPr>
            <p:cNvPr id="22" name="21 Rectángulo"/>
            <p:cNvSpPr/>
            <p:nvPr/>
          </p:nvSpPr>
          <p:spPr>
            <a:xfrm>
              <a:off x="5076056" y="2931790"/>
              <a:ext cx="1296144" cy="504056"/>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7" name="26 Rectángulo"/>
          <p:cNvSpPr/>
          <p:nvPr/>
        </p:nvSpPr>
        <p:spPr>
          <a:xfrm>
            <a:off x="755576" y="1936452"/>
            <a:ext cx="4536504" cy="923330"/>
          </a:xfrm>
          <a:prstGeom prst="rect">
            <a:avLst/>
          </a:prstGeom>
        </p:spPr>
        <p:txBody>
          <a:bodyPr wrap="square">
            <a:spAutoFit/>
          </a:bodyPr>
          <a:lstStyle/>
          <a:p>
            <a:r>
              <a:rPr lang="es-ES" sz="5400">
                <a:solidFill>
                  <a:schemeClr val="accent1">
                    <a:lumMod val="60000"/>
                    <a:lumOff val="40000"/>
                  </a:schemeClr>
                </a:solidFill>
                <a:latin typeface="Tw Cen MT" pitchFamily="34" charset="0"/>
                <a:cs typeface="Segoe UI" pitchFamily="34" charset="0"/>
              </a:rPr>
              <a:t>UTILIDADES</a:t>
            </a:r>
            <a:endParaRPr lang="es-ES" sz="5400"/>
          </a:p>
        </p:txBody>
      </p:sp>
      <p:sp>
        <p:nvSpPr>
          <p:cNvPr id="28" name="27 Rectángulo"/>
          <p:cNvSpPr/>
          <p:nvPr/>
        </p:nvSpPr>
        <p:spPr>
          <a:xfrm>
            <a:off x="683568" y="2008460"/>
            <a:ext cx="45719" cy="727698"/>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441306458"/>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ARTÍCULOS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Gestión de Ventas Cruzadas</a:t>
            </a:r>
          </a:p>
        </p:txBody>
      </p:sp>
      <p:sp>
        <p:nvSpPr>
          <p:cNvPr id="11"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el proceso ESTADÍSTICAS DE VENTAS CRUZADAS se informa ahora también del porcentaje de éxito de cada venta cruzada definida. </a:t>
            </a:r>
          </a:p>
        </p:txBody>
      </p:sp>
      <p:pic>
        <p:nvPicPr>
          <p:cNvPr id="5122" name="Picture 2"/>
          <p:cNvPicPr>
            <a:picLocks noChangeAspect="1" noChangeArrowheads="1"/>
          </p:cNvPicPr>
          <p:nvPr/>
        </p:nvPicPr>
        <p:blipFill>
          <a:blip r:embed="rId3" cstate="print"/>
          <a:srcRect/>
          <a:stretch>
            <a:fillRect/>
          </a:stretch>
        </p:blipFill>
        <p:spPr bwMode="auto">
          <a:xfrm>
            <a:off x="1475656" y="1491630"/>
            <a:ext cx="6244655" cy="3261158"/>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UTILIDADES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el proceso EDICIÓN DE INVENTARIO se permite visualizar solamente las líneas en las que las unidades inventariadas no coincidan con el stock actual en ficha del artículo.</a:t>
            </a:r>
          </a:p>
        </p:txBody>
      </p:sp>
      <p:sp>
        <p:nvSpPr>
          <p:cNvPr id="1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Utilidades de artículos</a:t>
            </a:r>
          </a:p>
        </p:txBody>
      </p:sp>
      <p:pic>
        <p:nvPicPr>
          <p:cNvPr id="2050" name="Picture 2"/>
          <p:cNvPicPr>
            <a:picLocks noChangeAspect="1" noChangeArrowheads="1"/>
          </p:cNvPicPr>
          <p:nvPr/>
        </p:nvPicPr>
        <p:blipFill>
          <a:blip r:embed="rId3" cstate="print"/>
          <a:srcRect/>
          <a:stretch>
            <a:fillRect/>
          </a:stretch>
        </p:blipFill>
        <p:spPr bwMode="auto">
          <a:xfrm>
            <a:off x="827584" y="1707654"/>
            <a:ext cx="7949283" cy="3002951"/>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UTILIDADES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el proceso REGISTRO DE LÍNEAS ELIMINADAS EN VENTAS se registra la máquina desde la que se ha efectuado la eliminación.</a:t>
            </a:r>
          </a:p>
        </p:txBody>
      </p:sp>
      <p:sp>
        <p:nvSpPr>
          <p:cNvPr id="1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Utilidades de ventas</a:t>
            </a:r>
          </a:p>
        </p:txBody>
      </p:sp>
      <p:pic>
        <p:nvPicPr>
          <p:cNvPr id="17410" name="Picture 2"/>
          <p:cNvPicPr>
            <a:picLocks noChangeAspect="1" noChangeArrowheads="1"/>
          </p:cNvPicPr>
          <p:nvPr/>
        </p:nvPicPr>
        <p:blipFill>
          <a:blip r:embed="rId3" cstate="print"/>
          <a:srcRect/>
          <a:stretch>
            <a:fillRect/>
          </a:stretch>
        </p:blipFill>
        <p:spPr bwMode="auto">
          <a:xfrm>
            <a:off x="1763688" y="1779662"/>
            <a:ext cx="5299075" cy="1395413"/>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UTILIDADES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habilitan accesos directos a la web del BOT PLUS para consultas.</a:t>
            </a:r>
          </a:p>
        </p:txBody>
      </p:sp>
      <p:sp>
        <p:nvSpPr>
          <p:cNvPr id="1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Acceso Bot Plus Web</a:t>
            </a:r>
          </a:p>
        </p:txBody>
      </p:sp>
      <p:pic>
        <p:nvPicPr>
          <p:cNvPr id="18435" name="Picture 3"/>
          <p:cNvPicPr>
            <a:picLocks noChangeAspect="1" noChangeArrowheads="1"/>
          </p:cNvPicPr>
          <p:nvPr/>
        </p:nvPicPr>
        <p:blipFill>
          <a:blip r:embed="rId3" cstate="print"/>
          <a:srcRect/>
          <a:stretch>
            <a:fillRect/>
          </a:stretch>
        </p:blipFill>
        <p:spPr bwMode="auto">
          <a:xfrm>
            <a:off x="395536" y="1338903"/>
            <a:ext cx="3312368" cy="1493813"/>
          </a:xfrm>
          <a:prstGeom prst="rect">
            <a:avLst/>
          </a:prstGeom>
          <a:noFill/>
          <a:ln w="9525">
            <a:noFill/>
            <a:miter lim="800000"/>
            <a:headEnd/>
            <a:tailEnd/>
          </a:ln>
        </p:spPr>
      </p:pic>
      <p:sp>
        <p:nvSpPr>
          <p:cNvPr id="11" name="10 Rectángulo"/>
          <p:cNvSpPr/>
          <p:nvPr/>
        </p:nvSpPr>
        <p:spPr>
          <a:xfrm>
            <a:off x="563776" y="1920359"/>
            <a:ext cx="3144128" cy="216024"/>
          </a:xfrm>
          <a:prstGeom prst="rect">
            <a:avLst/>
          </a:prstGeom>
          <a:solidFill>
            <a:schemeClr val="accent5">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11 Rectángulo"/>
          <p:cNvSpPr/>
          <p:nvPr/>
        </p:nvSpPr>
        <p:spPr>
          <a:xfrm>
            <a:off x="563776" y="2143103"/>
            <a:ext cx="3144128" cy="216024"/>
          </a:xfrm>
          <a:prstGeom prst="rect">
            <a:avLst/>
          </a:prstGeom>
          <a:solidFill>
            <a:schemeClr val="accent4">
              <a:lumMod val="60000"/>
              <a:lumOff val="40000"/>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13 Rectángulo"/>
          <p:cNvSpPr/>
          <p:nvPr/>
        </p:nvSpPr>
        <p:spPr>
          <a:xfrm>
            <a:off x="4067944" y="1347614"/>
            <a:ext cx="4752528" cy="3672408"/>
          </a:xfrm>
          <a:prstGeom prst="rect">
            <a:avLst/>
          </a:prstGeom>
          <a:solidFill>
            <a:schemeClr val="accent5">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4139952" y="1419622"/>
            <a:ext cx="4672136" cy="648072"/>
          </a:xfrm>
          <a:prstGeom prst="rect">
            <a:avLst/>
          </a:prstGeom>
        </p:spPr>
        <p:txBody>
          <a:bodyPr rtlCol="0">
            <a:noAutofit/>
          </a:bodyPr>
          <a:lstStyle/>
          <a:p>
            <a:pPr marL="0" indent="0" algn="just">
              <a:buNone/>
            </a:pPr>
            <a:r>
              <a:rPr lang="es-ES" sz="2000">
                <a:solidFill>
                  <a:srgbClr val="1F497D"/>
                </a:solidFill>
                <a:latin typeface="Tw Cen MT" pitchFamily="34" charset="0"/>
              </a:rPr>
              <a:t>Permite acceder directamente a la web del Bot Plus, haciendo uso del usuario y contraseña indicados en parámetros.  Como invitado, si no se parametriza.</a:t>
            </a:r>
          </a:p>
        </p:txBody>
      </p:sp>
      <p:sp>
        <p:nvSpPr>
          <p:cNvPr id="16" name="15 Rectángulo"/>
          <p:cNvSpPr/>
          <p:nvPr/>
        </p:nvSpPr>
        <p:spPr>
          <a:xfrm>
            <a:off x="107504" y="3723878"/>
            <a:ext cx="3811323" cy="1296144"/>
          </a:xfrm>
          <a:prstGeom prst="rect">
            <a:avLst/>
          </a:prstGeom>
          <a:solidFill>
            <a:schemeClr val="accent4">
              <a:lumMod val="60000"/>
              <a:lumOff val="40000"/>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3867894"/>
            <a:ext cx="3600400" cy="576064"/>
          </a:xfrm>
          <a:prstGeom prst="rect">
            <a:avLst/>
          </a:prstGeom>
        </p:spPr>
        <p:txBody>
          <a:bodyPr rtlCol="0">
            <a:noAutofit/>
          </a:bodyPr>
          <a:lstStyle/>
          <a:p>
            <a:pPr marL="0" indent="0" algn="just">
              <a:buNone/>
            </a:pPr>
            <a:r>
              <a:rPr lang="es-ES" sz="2000">
                <a:solidFill>
                  <a:srgbClr val="1F497D"/>
                </a:solidFill>
                <a:latin typeface="Tw Cen MT" pitchFamily="34" charset="0"/>
              </a:rPr>
              <a:t>Permite acceder a la ficha de la web de Bot Plus del artículo seleccionado en ese momento.</a:t>
            </a:r>
          </a:p>
        </p:txBody>
      </p:sp>
      <p:pic>
        <p:nvPicPr>
          <p:cNvPr id="19" name="Picture 2"/>
          <p:cNvPicPr>
            <a:picLocks noChangeAspect="1" noChangeArrowheads="1"/>
          </p:cNvPicPr>
          <p:nvPr/>
        </p:nvPicPr>
        <p:blipFill>
          <a:blip r:embed="rId4" cstate="print"/>
          <a:srcRect/>
          <a:stretch>
            <a:fillRect/>
          </a:stretch>
        </p:blipFill>
        <p:spPr bwMode="auto">
          <a:xfrm>
            <a:off x="4469712" y="2931790"/>
            <a:ext cx="4134893" cy="1800200"/>
          </a:xfrm>
          <a:prstGeom prst="rect">
            <a:avLst/>
          </a:prstGeom>
          <a:noFill/>
          <a:ln w="9525">
            <a:noFill/>
            <a:miter lim="800000"/>
            <a:headEnd/>
            <a:tailEnd/>
          </a:ln>
        </p:spPr>
      </p:pic>
      <p:sp>
        <p:nvSpPr>
          <p:cNvPr id="21" name="20 Rectángulo redondeado"/>
          <p:cNvSpPr/>
          <p:nvPr/>
        </p:nvSpPr>
        <p:spPr>
          <a:xfrm>
            <a:off x="467544" y="2923079"/>
            <a:ext cx="3312368" cy="576064"/>
          </a:xfrm>
          <a:prstGeom prst="roundRect">
            <a:avLst/>
          </a:prstGeom>
          <a:solidFill>
            <a:schemeClr val="bg1"/>
          </a:solidFill>
          <a:ln w="6350">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19 Rectángulo"/>
          <p:cNvSpPr/>
          <p:nvPr/>
        </p:nvSpPr>
        <p:spPr>
          <a:xfrm>
            <a:off x="539552" y="2923079"/>
            <a:ext cx="3312368" cy="584775"/>
          </a:xfrm>
          <a:prstGeom prst="rect">
            <a:avLst/>
          </a:prstGeom>
        </p:spPr>
        <p:txBody>
          <a:bodyPr wrap="square">
            <a:spAutoFit/>
          </a:bodyPr>
          <a:lstStyle/>
          <a:p>
            <a:pPr algn="ctr"/>
            <a:r>
              <a:rPr lang="es-ES" sz="1600">
                <a:solidFill>
                  <a:srgbClr val="1F497D"/>
                </a:solidFill>
                <a:latin typeface="Tw Cen MT" pitchFamily="34" charset="0"/>
              </a:rPr>
              <a:t>Solamente en ventas, cartera, pedido y ficha de artículo.</a:t>
            </a:r>
            <a:endParaRPr lang="es-ES" sz="1600"/>
          </a:p>
        </p:txBody>
      </p:sp>
    </p:spTree>
    <p:extLst>
      <p:ext uri="{BB962C8B-B14F-4D97-AF65-F5344CB8AC3E}">
        <p14:creationId xmlns:p14="http://schemas.microsoft.com/office/powerpoint/2010/main" val="2811499314"/>
      </p:ext>
    </p:extLst>
  </p:cSld>
  <p:clrMapOvr>
    <a:masterClrMapping/>
  </p:clrMapOvr>
  <p:transition>
    <p:fade/>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UTILIDADES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el proceso CONSULTAS AL C.G.C.O.F. del menú UTILIDADES, se incluye acceso directo a la ficha en la web de Bot Plus del artículo que se está consultando.</a:t>
            </a:r>
          </a:p>
        </p:txBody>
      </p:sp>
      <p:sp>
        <p:nvSpPr>
          <p:cNvPr id="1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Acceso Bot Plus Web</a:t>
            </a:r>
          </a:p>
        </p:txBody>
      </p:sp>
      <p:pic>
        <p:nvPicPr>
          <p:cNvPr id="19459" name="Picture 3"/>
          <p:cNvPicPr>
            <a:picLocks noChangeAspect="1" noChangeArrowheads="1"/>
          </p:cNvPicPr>
          <p:nvPr/>
        </p:nvPicPr>
        <p:blipFill>
          <a:blip r:embed="rId3" cstate="print"/>
          <a:srcRect b="-17321"/>
          <a:stretch>
            <a:fillRect/>
          </a:stretch>
        </p:blipFill>
        <p:spPr bwMode="auto">
          <a:xfrm>
            <a:off x="1763688" y="1491630"/>
            <a:ext cx="4752528" cy="3888432"/>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UTILIDADES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la ventana de búsqueda de artículo (&lt;F5&gt;), se incluye acceso directo a la ficha en la web de Bot Plus del artículo que se está consultando.</a:t>
            </a:r>
          </a:p>
        </p:txBody>
      </p:sp>
      <p:sp>
        <p:nvSpPr>
          <p:cNvPr id="1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Acceso Bot Plus Web</a:t>
            </a:r>
          </a:p>
        </p:txBody>
      </p:sp>
      <p:pic>
        <p:nvPicPr>
          <p:cNvPr id="20482" name="Picture 2"/>
          <p:cNvPicPr>
            <a:picLocks noChangeAspect="1" noChangeArrowheads="1"/>
          </p:cNvPicPr>
          <p:nvPr/>
        </p:nvPicPr>
        <p:blipFill>
          <a:blip r:embed="rId3" cstate="print"/>
          <a:srcRect/>
          <a:stretch>
            <a:fillRect/>
          </a:stretch>
        </p:blipFill>
        <p:spPr bwMode="auto">
          <a:xfrm>
            <a:off x="1547664" y="1635646"/>
            <a:ext cx="5297487" cy="2530475"/>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9 Grupo"/>
          <p:cNvGrpSpPr/>
          <p:nvPr/>
        </p:nvGrpSpPr>
        <p:grpSpPr>
          <a:xfrm>
            <a:off x="5724128" y="0"/>
            <a:ext cx="3419872" cy="5143500"/>
            <a:chOff x="4572000" y="0"/>
            <a:chExt cx="4572000" cy="5143500"/>
          </a:xfrm>
        </p:grpSpPr>
        <p:grpSp>
          <p:nvGrpSpPr>
            <p:cNvPr id="3" name="14 Grupo"/>
            <p:cNvGrpSpPr/>
            <p:nvPr/>
          </p:nvGrpSpPr>
          <p:grpSpPr>
            <a:xfrm>
              <a:off x="4572000" y="0"/>
              <a:ext cx="4572000" cy="5143500"/>
              <a:chOff x="4572000" y="0"/>
              <a:chExt cx="4572000" cy="5143500"/>
            </a:xfrm>
          </p:grpSpPr>
          <p:sp>
            <p:nvSpPr>
              <p:cNvPr id="10" name="9 Rectángulo"/>
              <p:cNvSpPr/>
              <p:nvPr/>
            </p:nvSpPr>
            <p:spPr>
              <a:xfrm>
                <a:off x="4572000" y="0"/>
                <a:ext cx="4572000" cy="51435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Rectángulo"/>
              <p:cNvSpPr/>
              <p:nvPr/>
            </p:nvSpPr>
            <p:spPr>
              <a:xfrm>
                <a:off x="5076056" y="3003798"/>
                <a:ext cx="1368152"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9" name="18 Rectángulo"/>
            <p:cNvSpPr/>
            <p:nvPr/>
          </p:nvSpPr>
          <p:spPr>
            <a:xfrm>
              <a:off x="5076056" y="3003798"/>
              <a:ext cx="1440160"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 name="22 Grupo"/>
          <p:cNvGrpSpPr/>
          <p:nvPr/>
        </p:nvGrpSpPr>
        <p:grpSpPr>
          <a:xfrm>
            <a:off x="5868144" y="2067694"/>
            <a:ext cx="3024336" cy="1331212"/>
            <a:chOff x="5076056" y="1779662"/>
            <a:chExt cx="3762630" cy="1656184"/>
          </a:xfrm>
        </p:grpSpPr>
        <p:pic>
          <p:nvPicPr>
            <p:cNvPr id="2050" name="Picture 2"/>
            <p:cNvPicPr>
              <a:picLocks noChangeAspect="1" noChangeArrowheads="1"/>
            </p:cNvPicPr>
            <p:nvPr/>
          </p:nvPicPr>
          <p:blipFill>
            <a:blip r:embed="rId3" cstate="print"/>
            <a:srcRect/>
            <a:stretch>
              <a:fillRect/>
            </a:stretch>
          </p:blipFill>
          <p:spPr bwMode="auto">
            <a:xfrm>
              <a:off x="5148064" y="1779662"/>
              <a:ext cx="3690622" cy="1532061"/>
            </a:xfrm>
            <a:prstGeom prst="rect">
              <a:avLst/>
            </a:prstGeom>
            <a:noFill/>
            <a:ln w="9525">
              <a:noFill/>
              <a:miter lim="800000"/>
              <a:headEnd/>
              <a:tailEnd/>
            </a:ln>
          </p:spPr>
        </p:pic>
        <p:sp>
          <p:nvSpPr>
            <p:cNvPr id="22" name="21 Rectángulo"/>
            <p:cNvSpPr/>
            <p:nvPr/>
          </p:nvSpPr>
          <p:spPr>
            <a:xfrm>
              <a:off x="5076056" y="2931790"/>
              <a:ext cx="1296144" cy="504056"/>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7" name="26 Rectángulo"/>
          <p:cNvSpPr/>
          <p:nvPr/>
        </p:nvSpPr>
        <p:spPr>
          <a:xfrm>
            <a:off x="755576" y="699542"/>
            <a:ext cx="4752528" cy="1754326"/>
          </a:xfrm>
          <a:prstGeom prst="rect">
            <a:avLst/>
          </a:prstGeom>
        </p:spPr>
        <p:txBody>
          <a:bodyPr wrap="square">
            <a:spAutoFit/>
          </a:bodyPr>
          <a:lstStyle/>
          <a:p>
            <a:r>
              <a:rPr lang="es-ES" sz="5400">
                <a:solidFill>
                  <a:schemeClr val="accent1">
                    <a:lumMod val="60000"/>
                    <a:lumOff val="40000"/>
                  </a:schemeClr>
                </a:solidFill>
                <a:latin typeface="Tw Cen MT" pitchFamily="34" charset="0"/>
                <a:cs typeface="Segoe UI" pitchFamily="34" charset="0"/>
              </a:rPr>
              <a:t>COMUNIDADES AUTÓNOMAS</a:t>
            </a:r>
            <a:endParaRPr lang="es-ES" sz="5400"/>
          </a:p>
        </p:txBody>
      </p:sp>
      <p:sp>
        <p:nvSpPr>
          <p:cNvPr id="28" name="27 Rectángulo"/>
          <p:cNvSpPr/>
          <p:nvPr/>
        </p:nvSpPr>
        <p:spPr>
          <a:xfrm>
            <a:off x="611560" y="826054"/>
            <a:ext cx="45720" cy="1427386"/>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Marcador de texto 26">
            <a:extLst>
              <a:ext uri="{FF2B5EF4-FFF2-40B4-BE49-F238E27FC236}">
                <a16:creationId xmlns:a16="http://schemas.microsoft.com/office/drawing/2014/main" id="{63CF5A3D-E6FE-4E24-987B-114B6983A76B}"/>
              </a:ext>
            </a:extLst>
          </p:cNvPr>
          <p:cNvSpPr txBox="1">
            <a:spLocks/>
          </p:cNvSpPr>
          <p:nvPr/>
        </p:nvSpPr>
        <p:spPr>
          <a:xfrm>
            <a:off x="683568" y="3003798"/>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14" name="13 Rectángulo">
            <a:hlinkClick r:id="rId4" action="ppaction://hlinksldjump"/>
          </p:cNvPr>
          <p:cNvSpPr/>
          <p:nvPr/>
        </p:nvSpPr>
        <p:spPr>
          <a:xfrm>
            <a:off x="683568" y="3003798"/>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Andalucía</a:t>
            </a:r>
          </a:p>
        </p:txBody>
      </p:sp>
      <p:sp>
        <p:nvSpPr>
          <p:cNvPr id="15" name="Marcador de texto 26">
            <a:extLst>
              <a:ext uri="{FF2B5EF4-FFF2-40B4-BE49-F238E27FC236}">
                <a16:creationId xmlns:a16="http://schemas.microsoft.com/office/drawing/2014/main" id="{63CF5A3D-E6FE-4E24-987B-114B6983A76B}"/>
              </a:ext>
            </a:extLst>
          </p:cNvPr>
          <p:cNvSpPr txBox="1">
            <a:spLocks/>
          </p:cNvSpPr>
          <p:nvPr/>
        </p:nvSpPr>
        <p:spPr>
          <a:xfrm>
            <a:off x="683568" y="3723878"/>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16" name="15 Rectángulo">
            <a:hlinkClick r:id="rId5" action="ppaction://hlinksldjump"/>
          </p:cNvPr>
          <p:cNvSpPr/>
          <p:nvPr/>
        </p:nvSpPr>
        <p:spPr>
          <a:xfrm>
            <a:off x="683568" y="3723878"/>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C.Valenciana</a:t>
            </a:r>
          </a:p>
        </p:txBody>
      </p:sp>
      <p:sp>
        <p:nvSpPr>
          <p:cNvPr id="17" name="Marcador de texto 26">
            <a:extLst>
              <a:ext uri="{FF2B5EF4-FFF2-40B4-BE49-F238E27FC236}">
                <a16:creationId xmlns:a16="http://schemas.microsoft.com/office/drawing/2014/main" id="{63CF5A3D-E6FE-4E24-987B-114B6983A76B}"/>
              </a:ext>
            </a:extLst>
          </p:cNvPr>
          <p:cNvSpPr txBox="1">
            <a:spLocks/>
          </p:cNvSpPr>
          <p:nvPr/>
        </p:nvSpPr>
        <p:spPr>
          <a:xfrm>
            <a:off x="683568" y="4443958"/>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18" name="17 Rectángulo">
            <a:hlinkClick r:id="rId6" action="ppaction://hlinksldjump"/>
          </p:cNvPr>
          <p:cNvSpPr/>
          <p:nvPr/>
        </p:nvSpPr>
        <p:spPr>
          <a:xfrm>
            <a:off x="683568" y="4443958"/>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I.Canarias</a:t>
            </a:r>
          </a:p>
        </p:txBody>
      </p:sp>
      <p:sp>
        <p:nvSpPr>
          <p:cNvPr id="20" name="Marcador de texto 26">
            <a:extLst>
              <a:ext uri="{FF2B5EF4-FFF2-40B4-BE49-F238E27FC236}">
                <a16:creationId xmlns:a16="http://schemas.microsoft.com/office/drawing/2014/main" id="{63CF5A3D-E6FE-4E24-987B-114B6983A76B}"/>
              </a:ext>
            </a:extLst>
          </p:cNvPr>
          <p:cNvSpPr txBox="1">
            <a:spLocks/>
          </p:cNvSpPr>
          <p:nvPr/>
        </p:nvSpPr>
        <p:spPr>
          <a:xfrm>
            <a:off x="2843808" y="3003798"/>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21" name="20 Rectángulo">
            <a:hlinkClick r:id="rId7" action="ppaction://hlinksldjump"/>
          </p:cNvPr>
          <p:cNvSpPr/>
          <p:nvPr/>
        </p:nvSpPr>
        <p:spPr>
          <a:xfrm>
            <a:off x="2843808" y="3003798"/>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Cast. y León</a:t>
            </a:r>
          </a:p>
        </p:txBody>
      </p:sp>
      <p:sp>
        <p:nvSpPr>
          <p:cNvPr id="23" name="Marcador de texto 26">
            <a:extLst>
              <a:ext uri="{FF2B5EF4-FFF2-40B4-BE49-F238E27FC236}">
                <a16:creationId xmlns:a16="http://schemas.microsoft.com/office/drawing/2014/main" id="{63CF5A3D-E6FE-4E24-987B-114B6983A76B}"/>
              </a:ext>
            </a:extLst>
          </p:cNvPr>
          <p:cNvSpPr txBox="1">
            <a:spLocks/>
          </p:cNvSpPr>
          <p:nvPr/>
        </p:nvSpPr>
        <p:spPr>
          <a:xfrm>
            <a:off x="2915816" y="3723878"/>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24" name="23 Rectángulo">
            <a:hlinkClick r:id="rId8" action="ppaction://hlinksldjump"/>
          </p:cNvPr>
          <p:cNvSpPr/>
          <p:nvPr/>
        </p:nvSpPr>
        <p:spPr>
          <a:xfrm>
            <a:off x="2915816" y="3723878"/>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Galicia</a:t>
            </a:r>
          </a:p>
        </p:txBody>
      </p:sp>
    </p:spTree>
    <p:extLst>
      <p:ext uri="{BB962C8B-B14F-4D97-AF65-F5344CB8AC3E}">
        <p14:creationId xmlns:p14="http://schemas.microsoft.com/office/powerpoint/2010/main" val="2441306458"/>
      </p:ext>
    </p:extLst>
  </p:cSld>
  <p:clrMapOvr>
    <a:masterClrMapping/>
  </p:clrMapOvr>
  <p:transition spd="slow">
    <p:wipe/>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ANDALUCÍA</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71837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a:t>
            </a:r>
            <a:r>
              <a:rPr lang="x-none" sz="2000">
                <a:solidFill>
                  <a:srgbClr val="1F497D"/>
                </a:solidFill>
                <a:latin typeface="Tw Cen MT" pitchFamily="34" charset="0"/>
              </a:rPr>
              <a:t>La advertencia de existencia de documentos probatorios pendientes de imprimir de ayer, pasa a referirse al último día en que se haya trabajado con Receta XXI y no al día de ayer estrictamente.</a:t>
            </a:r>
            <a:r>
              <a:rPr lang="es-ES" sz="2000">
                <a:solidFill>
                  <a:srgbClr val="1F497D"/>
                </a:solidFill>
                <a:latin typeface="Tw Cen MT" pitchFamily="34" charset="0"/>
              </a:rPr>
              <a:t>  </a:t>
            </a:r>
          </a:p>
          <a:p>
            <a:pPr marL="0" indent="0" algn="just">
              <a:buFont typeface="Wingdings" pitchFamily="2" charset="2"/>
              <a:buChar char="§"/>
            </a:pPr>
            <a:endParaRPr lang="es-ES" sz="2000">
              <a:solidFill>
                <a:srgbClr val="1F497D"/>
              </a:solidFill>
              <a:latin typeface="Tw Cen MT" pitchFamily="34" charset="0"/>
            </a:endParaRPr>
          </a:p>
          <a:p>
            <a:pPr marL="0" indent="0" algn="just">
              <a:buNone/>
            </a:pPr>
            <a:r>
              <a:rPr lang="es-ES" sz="2000">
                <a:solidFill>
                  <a:srgbClr val="1F497D"/>
                </a:solidFill>
                <a:latin typeface="Tw Cen MT" pitchFamily="34" charset="0"/>
              </a:rPr>
              <a:t>De esta forma, si un día la farmacia no abre uno o varios días, el siguiente en abrir se emitirá el aviso.  </a:t>
            </a:r>
          </a:p>
          <a:p>
            <a:pPr marL="0" indent="0" algn="just">
              <a:buNone/>
            </a:pPr>
            <a:endParaRPr lang="es-ES" sz="2000">
              <a:solidFill>
                <a:srgbClr val="1F497D"/>
              </a:solidFill>
              <a:latin typeface="Tw Cen MT" pitchFamily="34" charset="0"/>
            </a:endParaRPr>
          </a:p>
          <a:p>
            <a:pPr marL="0" indent="0" algn="just">
              <a:buNone/>
            </a:pPr>
            <a:r>
              <a:rPr lang="es-ES" sz="2000">
                <a:solidFill>
                  <a:srgbClr val="1F497D"/>
                </a:solidFill>
                <a:latin typeface="Tw Cen MT" pitchFamily="34" charset="0"/>
              </a:rPr>
              <a:t>Por ejemplo, el lunes se advertirá que hay documentos pendientes de imprimir del sábado, aunque el domingo no se haya abierto la farmacia. </a:t>
            </a:r>
          </a:p>
          <a:p>
            <a:pPr marL="0" indent="0" algn="just">
              <a:buFont typeface="Wingdings" pitchFamily="2" charset="2"/>
              <a:buChar char="§"/>
            </a:pPr>
            <a:endParaRPr lang="es-ES" sz="2000">
              <a:solidFill>
                <a:srgbClr val="1F497D"/>
              </a:solidFill>
              <a:latin typeface="Tw Cen MT" pitchFamily="34" charset="0"/>
            </a:endParaRPr>
          </a:p>
        </p:txBody>
      </p:sp>
      <p:sp>
        <p:nvSpPr>
          <p:cNvPr id="1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Receta XXI</a:t>
            </a:r>
          </a:p>
        </p:txBody>
      </p:sp>
    </p:spTree>
    <p:extLst>
      <p:ext uri="{BB962C8B-B14F-4D97-AF65-F5344CB8AC3E}">
        <p14:creationId xmlns:p14="http://schemas.microsoft.com/office/powerpoint/2010/main" val="2811499314"/>
      </p:ext>
    </p:extLst>
  </p:cSld>
  <p:clrMapOvr>
    <a:masterClrMapping/>
  </p:clrMapOvr>
  <p:transition>
    <p:fade/>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ANDALUCÍA</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la ventana intermedia de dispensación se muestran los colores asignados a artículos en Farmatic, tanto en el apartado de artículo prescrito como en el de artículo a dispensar</a:t>
            </a:r>
            <a:r>
              <a:rPr lang="es-ES" sz="2000"/>
              <a:t>.</a:t>
            </a:r>
            <a:endParaRPr lang="es-ES" sz="2000">
              <a:solidFill>
                <a:srgbClr val="1F497D"/>
              </a:solidFill>
              <a:latin typeface="Tw Cen MT" pitchFamily="34" charset="0"/>
            </a:endParaRPr>
          </a:p>
        </p:txBody>
      </p:sp>
      <p:sp>
        <p:nvSpPr>
          <p:cNvPr id="1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Receta XXI</a:t>
            </a:r>
          </a:p>
        </p:txBody>
      </p:sp>
      <p:pic>
        <p:nvPicPr>
          <p:cNvPr id="1026" name="Picture 2"/>
          <p:cNvPicPr>
            <a:picLocks noChangeAspect="1" noChangeArrowheads="1"/>
          </p:cNvPicPr>
          <p:nvPr/>
        </p:nvPicPr>
        <p:blipFill>
          <a:blip r:embed="rId3" cstate="print"/>
          <a:srcRect/>
          <a:stretch>
            <a:fillRect/>
          </a:stretch>
        </p:blipFill>
        <p:spPr bwMode="auto">
          <a:xfrm>
            <a:off x="2699792" y="1491630"/>
            <a:ext cx="5307012" cy="3397250"/>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ANDALUCÍA</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parametriza la inclusión del stock actual en el ticket de dispensaciones en modo abreviado.</a:t>
            </a:r>
          </a:p>
          <a:p>
            <a:pPr marL="0" indent="0" algn="just">
              <a:buFont typeface="Wingdings" pitchFamily="2" charset="2"/>
              <a:buChar char="§"/>
            </a:pPr>
            <a:endParaRPr lang="es-ES" sz="2000">
              <a:solidFill>
                <a:srgbClr val="1F497D"/>
              </a:solidFill>
              <a:latin typeface="Tw Cen MT" pitchFamily="34" charset="0"/>
            </a:endParaRPr>
          </a:p>
        </p:txBody>
      </p:sp>
      <p:sp>
        <p:nvSpPr>
          <p:cNvPr id="1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Receta XXI</a:t>
            </a:r>
          </a:p>
        </p:txBody>
      </p:sp>
      <p:pic>
        <p:nvPicPr>
          <p:cNvPr id="2050" name="Picture 2"/>
          <p:cNvPicPr>
            <a:picLocks noChangeAspect="1" noChangeArrowheads="1"/>
          </p:cNvPicPr>
          <p:nvPr/>
        </p:nvPicPr>
        <p:blipFill>
          <a:blip r:embed="rId3" cstate="print"/>
          <a:srcRect/>
          <a:stretch>
            <a:fillRect/>
          </a:stretch>
        </p:blipFill>
        <p:spPr bwMode="auto">
          <a:xfrm>
            <a:off x="395536" y="1563638"/>
            <a:ext cx="4540796" cy="3456384"/>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5076056" y="2427734"/>
            <a:ext cx="3816424" cy="1181057"/>
          </a:xfrm>
          <a:prstGeom prst="rect">
            <a:avLst/>
          </a:prstGeom>
          <a:noFill/>
          <a:ln w="9525">
            <a:solidFill>
              <a:srgbClr val="D8D8D8"/>
            </a:solid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ANDALUCÍA</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parametriza la petición de conformidad para eliminar las líneas de venta que dejan de estar asignadas a Receta XXI (por ejemplo, por cargar un nuevo fichero de ventas).</a:t>
            </a:r>
          </a:p>
          <a:p>
            <a:pPr marL="0" indent="0" algn="just">
              <a:buFont typeface="Wingdings" pitchFamily="2" charset="2"/>
              <a:buChar char="§"/>
            </a:pPr>
            <a:endParaRPr lang="es-ES" sz="2000">
              <a:solidFill>
                <a:srgbClr val="1F497D"/>
              </a:solidFill>
              <a:latin typeface="Tw Cen MT" pitchFamily="34" charset="0"/>
            </a:endParaRPr>
          </a:p>
        </p:txBody>
      </p:sp>
      <p:sp>
        <p:nvSpPr>
          <p:cNvPr id="1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Receta XXI</a:t>
            </a:r>
          </a:p>
        </p:txBody>
      </p:sp>
      <p:pic>
        <p:nvPicPr>
          <p:cNvPr id="3074" name="Picture 2"/>
          <p:cNvPicPr>
            <a:picLocks noChangeAspect="1" noChangeArrowheads="1"/>
          </p:cNvPicPr>
          <p:nvPr/>
        </p:nvPicPr>
        <p:blipFill>
          <a:blip r:embed="rId3" cstate="print"/>
          <a:srcRect/>
          <a:stretch>
            <a:fillRect/>
          </a:stretch>
        </p:blipFill>
        <p:spPr bwMode="auto">
          <a:xfrm>
            <a:off x="755576" y="1851670"/>
            <a:ext cx="2736304" cy="1602247"/>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4211960" y="2787774"/>
            <a:ext cx="4570277" cy="1944216"/>
          </a:xfrm>
          <a:prstGeom prst="rect">
            <a:avLst/>
          </a:prstGeom>
          <a:noFill/>
          <a:ln w="9525">
            <a:noFill/>
            <a:miter lim="800000"/>
            <a:headEnd/>
            <a:tailEnd/>
          </a:ln>
        </p:spPr>
      </p:pic>
      <p:sp>
        <p:nvSpPr>
          <p:cNvPr id="12" name="11 Rectángulo"/>
          <p:cNvSpPr/>
          <p:nvPr/>
        </p:nvSpPr>
        <p:spPr>
          <a:xfrm>
            <a:off x="3923928" y="2283718"/>
            <a:ext cx="5472608" cy="369332"/>
          </a:xfrm>
          <a:prstGeom prst="rect">
            <a:avLst/>
          </a:prstGeom>
        </p:spPr>
        <p:txBody>
          <a:bodyPr wrap="square">
            <a:spAutoFit/>
          </a:bodyPr>
          <a:lstStyle/>
          <a:p>
            <a:pPr algn="just"/>
            <a:r>
              <a:rPr lang="es-ES">
                <a:solidFill>
                  <a:srgbClr val="1F497D"/>
                </a:solidFill>
                <a:latin typeface="Tw Cen MT" pitchFamily="34" charset="0"/>
              </a:rPr>
              <a:t>Parametrizable desde MENSAJES PARAMETRIZADOS.</a:t>
            </a:r>
            <a:endParaRPr lang="es-ES"/>
          </a:p>
        </p:txBody>
      </p:sp>
    </p:spTree>
    <p:extLst>
      <p:ext uri="{BB962C8B-B14F-4D97-AF65-F5344CB8AC3E}">
        <p14:creationId xmlns:p14="http://schemas.microsoft.com/office/powerpoint/2010/main" val="2811499314"/>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ARTÍCULOS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la pestaña “HISTÓRICO” se incluye la columna ‘Observaciones’ en el grid para facilitar la visualización de los motivos de cambio de stock si se notificaron en su momento cuando se hizo la modificación. </a:t>
            </a:r>
          </a:p>
        </p:txBody>
      </p:sp>
      <p:pic>
        <p:nvPicPr>
          <p:cNvPr id="4098" name="Picture 2"/>
          <p:cNvPicPr>
            <a:picLocks noChangeAspect="1" noChangeArrowheads="1"/>
          </p:cNvPicPr>
          <p:nvPr/>
        </p:nvPicPr>
        <p:blipFill>
          <a:blip r:embed="rId3" cstate="print"/>
          <a:srcRect/>
          <a:stretch>
            <a:fillRect/>
          </a:stretch>
        </p:blipFill>
        <p:spPr bwMode="auto">
          <a:xfrm>
            <a:off x="1619672" y="1851670"/>
            <a:ext cx="6053039" cy="2851432"/>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ANDALUCÍA</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1419622"/>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Al entrar al monitor de Receta XXI, por defecto se mostrarán solamente las dispensaciones del día para agilizar el proceso, si bien se podrá ampliar el período de consulta.</a:t>
            </a:r>
          </a:p>
          <a:p>
            <a:pPr marL="0" indent="0" algn="just">
              <a:buFont typeface="Wingdings" pitchFamily="2" charset="2"/>
              <a:buChar char="§"/>
            </a:pPr>
            <a:endParaRPr lang="es-ES" sz="2000">
              <a:solidFill>
                <a:srgbClr val="1F497D"/>
              </a:solidFill>
              <a:latin typeface="Tw Cen MT" pitchFamily="34" charset="0"/>
            </a:endParaRPr>
          </a:p>
          <a:p>
            <a:pPr marL="0" indent="0" algn="just">
              <a:buFont typeface="Wingdings" pitchFamily="2" charset="2"/>
              <a:buChar char="§"/>
            </a:pPr>
            <a:endParaRPr lang="es-ES" sz="2000">
              <a:solidFill>
                <a:srgbClr val="1F497D"/>
              </a:solidFill>
              <a:latin typeface="Tw Cen MT" pitchFamily="34" charset="0"/>
            </a:endParaRPr>
          </a:p>
          <a:p>
            <a:pPr marL="0" indent="0" algn="just">
              <a:buFont typeface="Wingdings" pitchFamily="2" charset="2"/>
              <a:buChar char="§"/>
            </a:pPr>
            <a:r>
              <a:rPr lang="es-ES" sz="2000">
                <a:solidFill>
                  <a:srgbClr val="1F497D"/>
                </a:solidFill>
                <a:latin typeface="Tw Cen MT" pitchFamily="34" charset="0"/>
              </a:rPr>
              <a:t> Se incluyen en el proceso de conciliación de dispensaciones las correspondientes a extranjeros con tarjeta sanitaria (aportaciones F003 y F004).</a:t>
            </a:r>
          </a:p>
          <a:p>
            <a:pPr marL="0" indent="0" algn="just">
              <a:buFont typeface="Wingdings" pitchFamily="2" charset="2"/>
              <a:buChar char="§"/>
            </a:pPr>
            <a:endParaRPr lang="es-ES" sz="2000">
              <a:solidFill>
                <a:srgbClr val="1F497D"/>
              </a:solidFill>
              <a:latin typeface="Tw Cen MT" pitchFamily="34" charset="0"/>
            </a:endParaRPr>
          </a:p>
          <a:p>
            <a:pPr marL="0" indent="0" algn="just">
              <a:buFont typeface="Wingdings" pitchFamily="2" charset="2"/>
              <a:buChar char="§"/>
            </a:pPr>
            <a:endParaRPr lang="es-ES" sz="2000">
              <a:solidFill>
                <a:srgbClr val="1F497D"/>
              </a:solidFill>
              <a:latin typeface="Tw Cen MT" pitchFamily="34" charset="0"/>
            </a:endParaRPr>
          </a:p>
        </p:txBody>
      </p:sp>
      <p:sp>
        <p:nvSpPr>
          <p:cNvPr id="1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Receta XXI</a:t>
            </a:r>
          </a:p>
        </p:txBody>
      </p:sp>
    </p:spTree>
    <p:extLst>
      <p:ext uri="{BB962C8B-B14F-4D97-AF65-F5344CB8AC3E}">
        <p14:creationId xmlns:p14="http://schemas.microsoft.com/office/powerpoint/2010/main" val="2811499314"/>
      </p:ext>
    </p:extLst>
  </p:cSld>
  <p:clrMapOvr>
    <a:masterClrMapping/>
  </p:clrMapOvr>
  <p:transition>
    <p:fade/>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CASTILLA Y LEÓN</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Facturación de recetas</a:t>
            </a:r>
          </a:p>
        </p:txBody>
      </p:sp>
      <p:sp>
        <p:nvSpPr>
          <p:cNvPr id="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incluir en la facturación de recetas solamente aquellas HCP que sean facturables.</a:t>
            </a:r>
          </a:p>
          <a:p>
            <a:pPr marL="0" indent="0" algn="just">
              <a:buFont typeface="Wingdings" pitchFamily="2" charset="2"/>
              <a:buChar char="§"/>
            </a:pPr>
            <a:endParaRPr lang="es-ES" sz="2000">
              <a:solidFill>
                <a:srgbClr val="1F497D"/>
              </a:solidFill>
              <a:latin typeface="Tw Cen MT"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2483768" y="1347614"/>
            <a:ext cx="5299075" cy="3168650"/>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968552"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COMUNIDAD VALENCIANA</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Libro de estupefacientes</a:t>
            </a:r>
          </a:p>
        </p:txBody>
      </p:sp>
      <p:sp>
        <p:nvSpPr>
          <p:cNvPr id="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incluye un nuevo campo donde reflejar el código de 5 dígitos de las fórmulas codificadas para su envío al Servicio de Salud.  Sólo estará disponible si se marca como tipo de prescripción ‘Fórmula’ .</a:t>
            </a:r>
          </a:p>
          <a:p>
            <a:pPr marL="0" indent="0" algn="just">
              <a:buFont typeface="Wingdings" pitchFamily="2" charset="2"/>
              <a:buChar char="§"/>
            </a:pPr>
            <a:endParaRPr lang="es-ES" sz="2000">
              <a:solidFill>
                <a:srgbClr val="1F497D"/>
              </a:solidFill>
              <a:latin typeface="Tw Cen MT" pitchFamily="34" charset="0"/>
            </a:endParaRPr>
          </a:p>
        </p:txBody>
      </p:sp>
      <p:pic>
        <p:nvPicPr>
          <p:cNvPr id="5122" name="Picture 2"/>
          <p:cNvPicPr>
            <a:picLocks noChangeAspect="1" noChangeArrowheads="1"/>
          </p:cNvPicPr>
          <p:nvPr/>
        </p:nvPicPr>
        <p:blipFill>
          <a:blip r:embed="rId3" cstate="print"/>
          <a:srcRect/>
          <a:stretch>
            <a:fillRect/>
          </a:stretch>
        </p:blipFill>
        <p:spPr bwMode="auto">
          <a:xfrm>
            <a:off x="4283968" y="1491630"/>
            <a:ext cx="4392488" cy="3520592"/>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968552"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GALICIA</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Libro de estupefacientes</a:t>
            </a:r>
          </a:p>
        </p:txBody>
      </p:sp>
      <p:sp>
        <p:nvSpPr>
          <p:cNvPr id="10"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843558"/>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Si se tiene activado el Libro de Estupefacientes en el módulo de Receta Electrónica, los avisos de imposibilidad de aumentar stock sin recepción y la solicitud de motivo al disminuir stock se hacen extensivos a todos los puntos de Farmatic desde donde se puede modificar manualmente stock de artículos. </a:t>
            </a:r>
          </a:p>
          <a:p>
            <a:pPr marL="0" indent="0" algn="just">
              <a:buFont typeface="Wingdings" pitchFamily="2" charset="2"/>
              <a:buChar char="§"/>
            </a:pPr>
            <a:endParaRPr lang="es-ES" sz="2000">
              <a:solidFill>
                <a:srgbClr val="1F497D"/>
              </a:solidFill>
              <a:latin typeface="Tw Cen MT" pitchFamily="34" charset="0"/>
            </a:endParaRPr>
          </a:p>
          <a:p>
            <a:pPr marL="0" indent="0" algn="just">
              <a:buFont typeface="Wingdings" pitchFamily="2" charset="2"/>
              <a:buChar char="§"/>
            </a:pPr>
            <a:endParaRPr lang="es-ES" sz="2000">
              <a:solidFill>
                <a:srgbClr val="1F497D"/>
              </a:solidFill>
              <a:latin typeface="Tw Cen MT" pitchFamily="34" charset="0"/>
            </a:endParaRPr>
          </a:p>
          <a:p>
            <a:pPr marL="0" indent="0" algn="just">
              <a:buFont typeface="Wingdings" pitchFamily="2" charset="2"/>
              <a:buChar char="§"/>
            </a:pPr>
            <a:r>
              <a:rPr lang="es-ES" sz="2000">
                <a:solidFill>
                  <a:srgbClr val="1F497D"/>
                </a:solidFill>
                <a:latin typeface="Tw Cen MT" pitchFamily="34" charset="0"/>
              </a:rPr>
              <a:t> Si está activo el parámetro Validar datos del Libro Estupefacientes (entorno VENTAS del proceso CONFIGURACIÓN / PARÁMETROS), se validará que se cumplimenten los siguientes campos obligatorios: Código de artículo o sustancia, Nombre (o Apellido 1) del médico y Talonario/Nº Receta.  El resto de campos son opcionales, por lo que no se validarán.</a:t>
            </a:r>
          </a:p>
          <a:p>
            <a:pPr marL="0" indent="0" algn="just">
              <a:buFont typeface="Wingdings" pitchFamily="2" charset="2"/>
              <a:buChar char="§"/>
            </a:pPr>
            <a:endParaRPr lang="es-ES" sz="2000">
              <a:solidFill>
                <a:srgbClr val="1F497D"/>
              </a:solidFill>
              <a:latin typeface="Tw Cen MT" pitchFamily="34" charset="0"/>
            </a:endParaRPr>
          </a:p>
          <a:p>
            <a:pPr marL="0" indent="0" algn="just">
              <a:buFont typeface="Wingdings" pitchFamily="2" charset="2"/>
              <a:buChar char="§"/>
            </a:pPr>
            <a:endParaRPr lang="es-ES" sz="2000">
              <a:solidFill>
                <a:srgbClr val="1F497D"/>
              </a:solidFill>
              <a:latin typeface="Tw Cen MT" pitchFamily="34" charset="0"/>
            </a:endParaRPr>
          </a:p>
        </p:txBody>
      </p:sp>
    </p:spTree>
    <p:extLst>
      <p:ext uri="{BB962C8B-B14F-4D97-AF65-F5344CB8AC3E}">
        <p14:creationId xmlns:p14="http://schemas.microsoft.com/office/powerpoint/2010/main" val="2811499314"/>
      </p:ext>
    </p:extLst>
  </p:cSld>
  <p:clrMapOvr>
    <a:masterClrMapping/>
  </p:clrMapOvr>
  <p:transition>
    <p:fade/>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TENERIFE</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Vales de estupefacientes</a:t>
            </a:r>
          </a:p>
        </p:txBody>
      </p:sp>
      <p:sp>
        <p:nvSpPr>
          <p:cNvPr id="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desde la consulta online de vales, consultar los datos de los vales que constan en la AEMPS.</a:t>
            </a:r>
          </a:p>
          <a:p>
            <a:pPr marL="0" indent="0" algn="just">
              <a:buFont typeface="Wingdings" pitchFamily="2" charset="2"/>
              <a:buChar char="§"/>
            </a:pPr>
            <a:endParaRPr lang="es-ES" sz="2000">
              <a:solidFill>
                <a:srgbClr val="1F497D"/>
              </a:solidFill>
              <a:latin typeface="Tw Cen MT" pitchFamily="34" charset="0"/>
            </a:endParaRPr>
          </a:p>
        </p:txBody>
      </p:sp>
      <p:pic>
        <p:nvPicPr>
          <p:cNvPr id="6146" name="Picture 2"/>
          <p:cNvPicPr>
            <a:picLocks noChangeAspect="1" noChangeArrowheads="1"/>
          </p:cNvPicPr>
          <p:nvPr/>
        </p:nvPicPr>
        <p:blipFill>
          <a:blip r:embed="rId3" cstate="print"/>
          <a:srcRect/>
          <a:stretch>
            <a:fillRect/>
          </a:stretch>
        </p:blipFill>
        <p:spPr bwMode="auto">
          <a:xfrm>
            <a:off x="1427872" y="2548190"/>
            <a:ext cx="1093788" cy="236538"/>
          </a:xfrm>
          <a:prstGeom prst="rect">
            <a:avLst/>
          </a:prstGeom>
          <a:noFill/>
          <a:ln w="9525">
            <a:noFill/>
            <a:miter lim="800000"/>
            <a:headEnd/>
            <a:tailEnd/>
          </a:ln>
        </p:spPr>
      </p:pic>
      <p:pic>
        <p:nvPicPr>
          <p:cNvPr id="6147" name="NeDaxkbb" descr="http://jira.consoft.es:8080/plugins/servlet/jeditor_file_provider?imgId=ckupload202009254961056680967096687&amp;fileName=pastedImage.png"/>
          <p:cNvPicPr>
            <a:picLocks noChangeAspect="1" noChangeArrowheads="1"/>
          </p:cNvPicPr>
          <p:nvPr/>
        </p:nvPicPr>
        <p:blipFill>
          <a:blip r:embed="rId4" r:link="rId5" cstate="print"/>
          <a:srcRect/>
          <a:stretch>
            <a:fillRect/>
          </a:stretch>
        </p:blipFill>
        <p:spPr bwMode="auto">
          <a:xfrm>
            <a:off x="2915816" y="1491630"/>
            <a:ext cx="6000666" cy="3240360"/>
          </a:xfrm>
          <a:prstGeom prst="rect">
            <a:avLst/>
          </a:prstGeom>
          <a:noFill/>
          <a:ln w="9525">
            <a:noFill/>
            <a:miter lim="800000"/>
            <a:headEnd/>
            <a:tailEnd/>
          </a:ln>
        </p:spPr>
      </p:pic>
      <p:pic>
        <p:nvPicPr>
          <p:cNvPr id="6148" name="Picture 4"/>
          <p:cNvPicPr>
            <a:picLocks noChangeAspect="1" noChangeArrowheads="1"/>
          </p:cNvPicPr>
          <p:nvPr/>
        </p:nvPicPr>
        <p:blipFill>
          <a:blip r:embed="rId6" cstate="print"/>
          <a:srcRect/>
          <a:stretch>
            <a:fillRect/>
          </a:stretch>
        </p:blipFill>
        <p:spPr bwMode="auto">
          <a:xfrm>
            <a:off x="624157" y="1491630"/>
            <a:ext cx="720080" cy="271089"/>
          </a:xfrm>
          <a:prstGeom prst="rect">
            <a:avLst/>
          </a:prstGeom>
          <a:noFill/>
          <a:ln w="9525">
            <a:noFill/>
            <a:miter lim="800000"/>
            <a:headEnd/>
            <a:tailEnd/>
          </a:ln>
        </p:spPr>
      </p:pic>
      <p:pic>
        <p:nvPicPr>
          <p:cNvPr id="6150" name="Picture 6"/>
          <p:cNvPicPr>
            <a:picLocks noChangeAspect="1" noChangeArrowheads="1"/>
          </p:cNvPicPr>
          <p:nvPr/>
        </p:nvPicPr>
        <p:blipFill>
          <a:blip r:embed="rId7" cstate="print"/>
          <a:srcRect/>
          <a:stretch>
            <a:fillRect/>
          </a:stretch>
        </p:blipFill>
        <p:spPr bwMode="auto">
          <a:xfrm>
            <a:off x="774229" y="1995686"/>
            <a:ext cx="1133475" cy="276225"/>
          </a:xfrm>
          <a:prstGeom prst="rect">
            <a:avLst/>
          </a:prstGeom>
          <a:noFill/>
          <a:ln w="9525">
            <a:noFill/>
            <a:miter lim="800000"/>
            <a:headEnd/>
            <a:tailEnd/>
          </a:ln>
        </p:spPr>
      </p:pic>
      <p:sp>
        <p:nvSpPr>
          <p:cNvPr id="14" name="13 Flecha derecha"/>
          <p:cNvSpPr/>
          <p:nvPr/>
        </p:nvSpPr>
        <p:spPr>
          <a:xfrm>
            <a:off x="2580000" y="2548190"/>
            <a:ext cx="239584" cy="239584"/>
          </a:xfrm>
          <a:prstGeom prst="rightArrow">
            <a:avLst/>
          </a:prstGeom>
          <a:solidFill>
            <a:srgbClr val="BF3F17"/>
          </a:solidFill>
          <a:ln w="3175">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14 Flecha derecha"/>
          <p:cNvSpPr/>
          <p:nvPr/>
        </p:nvSpPr>
        <p:spPr>
          <a:xfrm rot="5400000">
            <a:off x="1098597" y="1747036"/>
            <a:ext cx="216024" cy="216024"/>
          </a:xfrm>
          <a:prstGeom prst="rightArrow">
            <a:avLst/>
          </a:prstGeom>
          <a:solidFill>
            <a:srgbClr val="BF3F17"/>
          </a:solidFill>
          <a:ln w="3175">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15 Flecha derecha"/>
          <p:cNvSpPr/>
          <p:nvPr/>
        </p:nvSpPr>
        <p:spPr>
          <a:xfrm rot="5400000">
            <a:off x="1674661" y="2274616"/>
            <a:ext cx="216024" cy="216024"/>
          </a:xfrm>
          <a:prstGeom prst="rightArrow">
            <a:avLst/>
          </a:prstGeom>
          <a:solidFill>
            <a:srgbClr val="BF3F17"/>
          </a:solidFill>
          <a:ln w="3175">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811499314"/>
      </p:ext>
    </p:extLst>
  </p:cSld>
  <p:clrMapOvr>
    <a:masterClrMapping/>
  </p:clrMapOvr>
  <p:transition>
    <p:fade/>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9 Grupo"/>
          <p:cNvGrpSpPr/>
          <p:nvPr/>
        </p:nvGrpSpPr>
        <p:grpSpPr>
          <a:xfrm>
            <a:off x="5724128" y="0"/>
            <a:ext cx="3419872" cy="5143500"/>
            <a:chOff x="4572000" y="0"/>
            <a:chExt cx="4572000" cy="5143500"/>
          </a:xfrm>
        </p:grpSpPr>
        <p:grpSp>
          <p:nvGrpSpPr>
            <p:cNvPr id="3" name="14 Grupo"/>
            <p:cNvGrpSpPr/>
            <p:nvPr/>
          </p:nvGrpSpPr>
          <p:grpSpPr>
            <a:xfrm>
              <a:off x="4572000" y="0"/>
              <a:ext cx="4572000" cy="5143500"/>
              <a:chOff x="4572000" y="0"/>
              <a:chExt cx="4572000" cy="5143500"/>
            </a:xfrm>
          </p:grpSpPr>
          <p:sp>
            <p:nvSpPr>
              <p:cNvPr id="10" name="9 Rectángulo"/>
              <p:cNvSpPr/>
              <p:nvPr/>
            </p:nvSpPr>
            <p:spPr>
              <a:xfrm>
                <a:off x="4572000" y="0"/>
                <a:ext cx="4572000" cy="51435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Rectángulo"/>
              <p:cNvSpPr/>
              <p:nvPr/>
            </p:nvSpPr>
            <p:spPr>
              <a:xfrm>
                <a:off x="5076056" y="3003798"/>
                <a:ext cx="1368152"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9" name="18 Rectángulo"/>
            <p:cNvSpPr/>
            <p:nvPr/>
          </p:nvSpPr>
          <p:spPr>
            <a:xfrm>
              <a:off x="5076056" y="3003798"/>
              <a:ext cx="1440160"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 name="22 Grupo"/>
          <p:cNvGrpSpPr/>
          <p:nvPr/>
        </p:nvGrpSpPr>
        <p:grpSpPr>
          <a:xfrm>
            <a:off x="5868144" y="2067694"/>
            <a:ext cx="3024336" cy="1331212"/>
            <a:chOff x="5076056" y="1779662"/>
            <a:chExt cx="3762630" cy="1656184"/>
          </a:xfrm>
        </p:grpSpPr>
        <p:pic>
          <p:nvPicPr>
            <p:cNvPr id="2050" name="Picture 2"/>
            <p:cNvPicPr>
              <a:picLocks noChangeAspect="1" noChangeArrowheads="1"/>
            </p:cNvPicPr>
            <p:nvPr/>
          </p:nvPicPr>
          <p:blipFill>
            <a:blip r:embed="rId3" cstate="print"/>
            <a:srcRect/>
            <a:stretch>
              <a:fillRect/>
            </a:stretch>
          </p:blipFill>
          <p:spPr bwMode="auto">
            <a:xfrm>
              <a:off x="5148064" y="1779662"/>
              <a:ext cx="3690622" cy="1532061"/>
            </a:xfrm>
            <a:prstGeom prst="rect">
              <a:avLst/>
            </a:prstGeom>
            <a:noFill/>
            <a:ln w="9525">
              <a:noFill/>
              <a:miter lim="800000"/>
              <a:headEnd/>
              <a:tailEnd/>
            </a:ln>
          </p:spPr>
        </p:pic>
        <p:sp>
          <p:nvSpPr>
            <p:cNvPr id="22" name="21 Rectángulo"/>
            <p:cNvSpPr/>
            <p:nvPr/>
          </p:nvSpPr>
          <p:spPr>
            <a:xfrm>
              <a:off x="5076056" y="2931790"/>
              <a:ext cx="1296144" cy="504056"/>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7" name="26 Rectángulo"/>
          <p:cNvSpPr/>
          <p:nvPr/>
        </p:nvSpPr>
        <p:spPr>
          <a:xfrm>
            <a:off x="683568" y="1936452"/>
            <a:ext cx="4824536" cy="923330"/>
          </a:xfrm>
          <a:prstGeom prst="rect">
            <a:avLst/>
          </a:prstGeom>
        </p:spPr>
        <p:txBody>
          <a:bodyPr wrap="square">
            <a:spAutoFit/>
          </a:bodyPr>
          <a:lstStyle/>
          <a:p>
            <a:r>
              <a:rPr lang="es-ES" sz="5400">
                <a:solidFill>
                  <a:schemeClr val="accent1">
                    <a:lumMod val="60000"/>
                    <a:lumOff val="40000"/>
                  </a:schemeClr>
                </a:solidFill>
                <a:latin typeface="Tw Cen MT" pitchFamily="34" charset="0"/>
                <a:cs typeface="Segoe UI" pitchFamily="34" charset="0"/>
              </a:rPr>
              <a:t>MÓDULOS</a:t>
            </a:r>
            <a:endParaRPr lang="es-ES" sz="5400"/>
          </a:p>
        </p:txBody>
      </p:sp>
      <p:sp>
        <p:nvSpPr>
          <p:cNvPr id="28" name="27 Rectángulo"/>
          <p:cNvSpPr/>
          <p:nvPr/>
        </p:nvSpPr>
        <p:spPr>
          <a:xfrm>
            <a:off x="611560" y="2008460"/>
            <a:ext cx="45719" cy="727698"/>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Marcador de texto 26">
            <a:extLst>
              <a:ext uri="{FF2B5EF4-FFF2-40B4-BE49-F238E27FC236}">
                <a16:creationId xmlns:a16="http://schemas.microsoft.com/office/drawing/2014/main" id="{63CF5A3D-E6FE-4E24-987B-114B6983A76B}"/>
              </a:ext>
            </a:extLst>
          </p:cNvPr>
          <p:cNvSpPr txBox="1">
            <a:spLocks/>
          </p:cNvSpPr>
          <p:nvPr/>
        </p:nvSpPr>
        <p:spPr>
          <a:xfrm>
            <a:off x="683568" y="3435846"/>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14" name="13 Rectángulo">
            <a:hlinkClick r:id="rId4" action="ppaction://hlinksldjump"/>
          </p:cNvPr>
          <p:cNvSpPr/>
          <p:nvPr/>
        </p:nvSpPr>
        <p:spPr>
          <a:xfrm>
            <a:off x="683568" y="3435846"/>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MultiAlmacén</a:t>
            </a:r>
          </a:p>
        </p:txBody>
      </p:sp>
      <p:sp>
        <p:nvSpPr>
          <p:cNvPr id="15" name="Marcador de texto 26">
            <a:extLst>
              <a:ext uri="{FF2B5EF4-FFF2-40B4-BE49-F238E27FC236}">
                <a16:creationId xmlns:a16="http://schemas.microsoft.com/office/drawing/2014/main" id="{63CF5A3D-E6FE-4E24-987B-114B6983A76B}"/>
              </a:ext>
            </a:extLst>
          </p:cNvPr>
          <p:cNvSpPr txBox="1">
            <a:spLocks/>
          </p:cNvSpPr>
          <p:nvPr/>
        </p:nvSpPr>
        <p:spPr>
          <a:xfrm>
            <a:off x="2843808" y="3435846"/>
            <a:ext cx="2232248"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16" name="15 Rectángulo">
            <a:hlinkClick r:id="rId5" action="ppaction://hlinksldjump"/>
          </p:cNvPr>
          <p:cNvSpPr/>
          <p:nvPr/>
        </p:nvSpPr>
        <p:spPr>
          <a:xfrm>
            <a:off x="2843808" y="3435846"/>
            <a:ext cx="1944216"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F. eCommerce</a:t>
            </a:r>
          </a:p>
        </p:txBody>
      </p:sp>
    </p:spTree>
    <p:extLst>
      <p:ext uri="{BB962C8B-B14F-4D97-AF65-F5344CB8AC3E}">
        <p14:creationId xmlns:p14="http://schemas.microsoft.com/office/powerpoint/2010/main" val="2441306458"/>
      </p:ext>
    </p:extLst>
  </p:cSld>
  <p:clrMapOvr>
    <a:masterClrMapping/>
  </p:clrMapOvr>
  <p:transition spd="slow">
    <p:cove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MULTIALMACÉN</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recepción de mercancías, desde la ventana de distribución de unidades entre almacenes se permite modificar la situación del artículo del que se están asignando unidades a un almacén.</a:t>
            </a:r>
          </a:p>
          <a:p>
            <a:pPr marL="0" indent="0" algn="just">
              <a:buFont typeface="Wingdings" pitchFamily="2" charset="2"/>
              <a:buChar char="§"/>
            </a:pPr>
            <a:endParaRPr lang="es-ES" sz="2000">
              <a:solidFill>
                <a:srgbClr val="1F497D"/>
              </a:solidFill>
              <a:latin typeface="Tw Cen MT" pitchFamily="34" charset="0"/>
            </a:endParaRPr>
          </a:p>
        </p:txBody>
      </p:sp>
      <p:pic>
        <p:nvPicPr>
          <p:cNvPr id="7170" name="Picture 2"/>
          <p:cNvPicPr>
            <a:picLocks noChangeAspect="1" noChangeArrowheads="1"/>
          </p:cNvPicPr>
          <p:nvPr/>
        </p:nvPicPr>
        <p:blipFill>
          <a:blip r:embed="rId3" cstate="print"/>
          <a:srcRect/>
          <a:stretch>
            <a:fillRect/>
          </a:stretch>
        </p:blipFill>
        <p:spPr bwMode="auto">
          <a:xfrm>
            <a:off x="2411760" y="1707654"/>
            <a:ext cx="5904656" cy="2939461"/>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FARMATIC eCOMMERCE</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Posibilidad de aviso de falta de stock teniendo en cuenta las unidades correspondientes a ventas dormidas procedentes de pedidos de Farmatic eCommerce.</a:t>
            </a:r>
          </a:p>
          <a:p>
            <a:pPr marL="0" indent="0" algn="just">
              <a:buFont typeface="Wingdings" pitchFamily="2" charset="2"/>
              <a:buChar char="§"/>
            </a:pPr>
            <a:endParaRPr lang="es-ES" sz="2000">
              <a:solidFill>
                <a:srgbClr val="1F497D"/>
              </a:solidFill>
              <a:latin typeface="Tw Cen MT" pitchFamily="34" charset="0"/>
            </a:endParaRPr>
          </a:p>
        </p:txBody>
      </p:sp>
      <p:pic>
        <p:nvPicPr>
          <p:cNvPr id="8194" name="Picture 2"/>
          <p:cNvPicPr>
            <a:picLocks noChangeAspect="1" noChangeArrowheads="1"/>
          </p:cNvPicPr>
          <p:nvPr/>
        </p:nvPicPr>
        <p:blipFill>
          <a:blip r:embed="rId3" cstate="print"/>
          <a:srcRect/>
          <a:stretch>
            <a:fillRect/>
          </a:stretch>
        </p:blipFill>
        <p:spPr bwMode="auto">
          <a:xfrm>
            <a:off x="323528" y="1917486"/>
            <a:ext cx="4032448" cy="1950408"/>
          </a:xfrm>
          <a:prstGeom prst="rect">
            <a:avLst/>
          </a:prstGeom>
          <a:noFill/>
          <a:ln w="9525">
            <a:noFill/>
            <a:miter lim="800000"/>
            <a:headEnd/>
            <a:tailEnd/>
          </a:ln>
        </p:spPr>
      </p:pic>
      <p:pic>
        <p:nvPicPr>
          <p:cNvPr id="8195" name="Picture 3"/>
          <p:cNvPicPr>
            <a:picLocks noChangeAspect="1" noChangeArrowheads="1"/>
          </p:cNvPicPr>
          <p:nvPr/>
        </p:nvPicPr>
        <p:blipFill>
          <a:blip r:embed="rId4" cstate="print"/>
          <a:srcRect/>
          <a:stretch>
            <a:fillRect/>
          </a:stretch>
        </p:blipFill>
        <p:spPr bwMode="auto">
          <a:xfrm>
            <a:off x="4860032" y="1707654"/>
            <a:ext cx="2808312" cy="1143890"/>
          </a:xfrm>
          <a:prstGeom prst="rect">
            <a:avLst/>
          </a:prstGeom>
          <a:noFill/>
          <a:ln w="9525">
            <a:noFill/>
            <a:miter lim="800000"/>
            <a:headEnd/>
            <a:tailEnd/>
          </a:ln>
        </p:spPr>
      </p:pic>
      <p:pic>
        <p:nvPicPr>
          <p:cNvPr id="8196" name="Picture 4"/>
          <p:cNvPicPr>
            <a:picLocks noChangeAspect="1" noChangeArrowheads="1"/>
          </p:cNvPicPr>
          <p:nvPr/>
        </p:nvPicPr>
        <p:blipFill>
          <a:blip r:embed="rId5" cstate="print"/>
          <a:srcRect/>
          <a:stretch>
            <a:fillRect/>
          </a:stretch>
        </p:blipFill>
        <p:spPr bwMode="auto">
          <a:xfrm>
            <a:off x="4716016" y="3363838"/>
            <a:ext cx="3960440" cy="1620072"/>
          </a:xfrm>
          <a:prstGeom prst="rect">
            <a:avLst/>
          </a:prstGeom>
          <a:noFill/>
          <a:ln w="9525">
            <a:noFill/>
            <a:miter lim="800000"/>
            <a:headEnd/>
            <a:tailEnd/>
          </a:ln>
        </p:spPr>
      </p:pic>
      <p:sp>
        <p:nvSpPr>
          <p:cNvPr id="15" name="14 Rectángulo"/>
          <p:cNvSpPr/>
          <p:nvPr/>
        </p:nvSpPr>
        <p:spPr>
          <a:xfrm>
            <a:off x="4644008" y="3003798"/>
            <a:ext cx="2500364" cy="369332"/>
          </a:xfrm>
          <a:prstGeom prst="rect">
            <a:avLst/>
          </a:prstGeom>
        </p:spPr>
        <p:txBody>
          <a:bodyPr wrap="none">
            <a:spAutoFit/>
          </a:bodyPr>
          <a:lstStyle/>
          <a:p>
            <a:r>
              <a:rPr lang="es-ES">
                <a:solidFill>
                  <a:srgbClr val="1F497D"/>
                </a:solidFill>
                <a:latin typeface="Tw Cen MT" pitchFamily="34" charset="0"/>
              </a:rPr>
              <a:t>Mensaje parametrizable:</a:t>
            </a:r>
            <a:endParaRPr lang="es-ES"/>
          </a:p>
        </p:txBody>
      </p:sp>
    </p:spTree>
    <p:extLst>
      <p:ext uri="{BB962C8B-B14F-4D97-AF65-F5344CB8AC3E}">
        <p14:creationId xmlns:p14="http://schemas.microsoft.com/office/powerpoint/2010/main" val="2811499314"/>
      </p:ext>
    </p:extLst>
  </p:cSld>
  <p:clrMapOvr>
    <a:masterClrMapping/>
  </p:clrMapOvr>
  <p:transition>
    <p:fade/>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FARMATIC eCOMMERCE</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el proceso de consulta de operaciones pendientes de cierre (&lt;CTRL&gt; + &lt;N&gt; desde VENTAS MOSTRADOR), en el documento del pedido procedente de eCommerce (        </a:t>
            </a:r>
            <a:r>
              <a:rPr lang="x-none" sz="2000">
                <a:solidFill>
                  <a:srgbClr val="1F497D"/>
                </a:solidFill>
                <a:latin typeface="Tw Cen MT" pitchFamily="34" charset="0"/>
              </a:rPr>
              <a:t> </a:t>
            </a:r>
            <a:r>
              <a:rPr lang="es-ES" sz="2000">
                <a:solidFill>
                  <a:srgbClr val="1F497D"/>
                </a:solidFill>
                <a:latin typeface="Tw Cen MT" pitchFamily="34" charset="0"/>
              </a:rPr>
              <a:t>) se mostrará el stock y la situación del artículo en cada almacén cuando se trabaje con MultiAlmacén.</a:t>
            </a:r>
          </a:p>
          <a:p>
            <a:pPr marL="0" indent="0" algn="just">
              <a:buFont typeface="Wingdings" pitchFamily="2" charset="2"/>
              <a:buChar char="§"/>
            </a:pPr>
            <a:endParaRPr lang="es-ES" sz="2000">
              <a:solidFill>
                <a:srgbClr val="1F497D"/>
              </a:solidFill>
              <a:latin typeface="Tw Cen MT" pitchFamily="34" charset="0"/>
            </a:endParaRPr>
          </a:p>
        </p:txBody>
      </p:sp>
      <p:pic>
        <p:nvPicPr>
          <p:cNvPr id="9218" name="Picture 2"/>
          <p:cNvPicPr>
            <a:picLocks noChangeAspect="1" noChangeArrowheads="1"/>
          </p:cNvPicPr>
          <p:nvPr/>
        </p:nvPicPr>
        <p:blipFill>
          <a:blip r:embed="rId3" cstate="print"/>
          <a:srcRect/>
          <a:stretch>
            <a:fillRect/>
          </a:stretch>
        </p:blipFill>
        <p:spPr bwMode="auto">
          <a:xfrm>
            <a:off x="1864648" y="1323308"/>
            <a:ext cx="719416" cy="245092"/>
          </a:xfrm>
          <a:prstGeom prst="rect">
            <a:avLst/>
          </a:prstGeom>
          <a:noFill/>
          <a:ln w="9525">
            <a:noFill/>
            <a:miter lim="800000"/>
            <a:headEnd/>
            <a:tailEnd/>
          </a:ln>
        </p:spPr>
      </p:pic>
      <p:pic>
        <p:nvPicPr>
          <p:cNvPr id="9219" name="Picture 3"/>
          <p:cNvPicPr>
            <a:picLocks noChangeAspect="1" noChangeArrowheads="1"/>
          </p:cNvPicPr>
          <p:nvPr/>
        </p:nvPicPr>
        <p:blipFill>
          <a:blip r:embed="rId4" cstate="print"/>
          <a:srcRect/>
          <a:stretch>
            <a:fillRect/>
          </a:stretch>
        </p:blipFill>
        <p:spPr bwMode="auto">
          <a:xfrm>
            <a:off x="1187624" y="2211710"/>
            <a:ext cx="6347607" cy="2160240"/>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FARMATIC eCOMMERCE</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1131590"/>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ventas procedentes de Farmatic eCommerce será posible la anotación de nuevos encargos. La anotación de encargos será posible solamente mediante la pulsación de las teclas &lt;CTRL&gt; + &lt;F8&gt; , no vía menú.</a:t>
            </a:r>
          </a:p>
          <a:p>
            <a:pPr marL="0" indent="0" algn="just">
              <a:buFont typeface="Wingdings" pitchFamily="2" charset="2"/>
              <a:buChar char="§"/>
            </a:pPr>
            <a:endParaRPr lang="es-ES" sz="2000">
              <a:solidFill>
                <a:srgbClr val="1F497D"/>
              </a:solidFill>
              <a:latin typeface="Tw Cen MT" pitchFamily="34" charset="0"/>
            </a:endParaRPr>
          </a:p>
          <a:p>
            <a:pPr marL="0" indent="0" algn="just">
              <a:buFont typeface="Wingdings" pitchFamily="2" charset="2"/>
              <a:buChar char="§"/>
            </a:pPr>
            <a:r>
              <a:rPr lang="es-ES" sz="2000">
                <a:solidFill>
                  <a:srgbClr val="1F497D"/>
                </a:solidFill>
                <a:latin typeface="Tw Cen MT" pitchFamily="34" charset="0"/>
              </a:rPr>
              <a:t> Cuando se actualicen los datos de precio por unidad y unidad de medida en la ficha del artículo de Farmatic, se incluirán los cambios en la información a exportar a la tienda online.</a:t>
            </a:r>
          </a:p>
        </p:txBody>
      </p:sp>
    </p:spTree>
    <p:extLst>
      <p:ext uri="{BB962C8B-B14F-4D97-AF65-F5344CB8AC3E}">
        <p14:creationId xmlns:p14="http://schemas.microsoft.com/office/powerpoint/2010/main" val="2811499314"/>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ARTÍCULOS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Histórico de cambios de stock</a:t>
            </a:r>
          </a:p>
        </p:txBody>
      </p:sp>
      <p:sp>
        <p:nvSpPr>
          <p:cNvPr id="11"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Nuevo menú histórico de cambios de stock, que permite consultar las modificaciones en stock pudiendo acotar por período, listas de artículos, grupos terapéuticos, etc.. </a:t>
            </a:r>
          </a:p>
        </p:txBody>
      </p:sp>
      <p:sp>
        <p:nvSpPr>
          <p:cNvPr id="13" name="12 Rectángulo"/>
          <p:cNvSpPr/>
          <p:nvPr/>
        </p:nvSpPr>
        <p:spPr>
          <a:xfrm>
            <a:off x="297772" y="4619912"/>
            <a:ext cx="8568952" cy="400110"/>
          </a:xfrm>
          <a:prstGeom prst="rect">
            <a:avLst/>
          </a:prstGeom>
        </p:spPr>
        <p:txBody>
          <a:bodyPr wrap="square">
            <a:spAutoFit/>
          </a:bodyPr>
          <a:lstStyle/>
          <a:p>
            <a:r>
              <a:rPr lang="es-ES" sz="2000">
                <a:solidFill>
                  <a:srgbClr val="1F497D"/>
                </a:solidFill>
                <a:latin typeface="Tw Cen MT" pitchFamily="34" charset="0"/>
              </a:rPr>
              <a:t>MAESTROS -&gt; GESTIÓN DE ARTÍCULOS -&gt; HISTÓRICO DE CAMBIOS DE STOCK.</a:t>
            </a:r>
          </a:p>
        </p:txBody>
      </p:sp>
      <p:pic>
        <p:nvPicPr>
          <p:cNvPr id="1026" name="Picture 2"/>
          <p:cNvPicPr>
            <a:picLocks noChangeAspect="1" noChangeArrowheads="1"/>
          </p:cNvPicPr>
          <p:nvPr/>
        </p:nvPicPr>
        <p:blipFill>
          <a:blip r:embed="rId3" cstate="print"/>
          <a:srcRect/>
          <a:stretch>
            <a:fillRect/>
          </a:stretch>
        </p:blipFill>
        <p:spPr bwMode="auto">
          <a:xfrm>
            <a:off x="683568" y="1779662"/>
            <a:ext cx="7560840" cy="2854065"/>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18 Marcador de posición de imagen" descr="4.bmp"/>
          <p:cNvPicPr>
            <a:picLocks noGrp="1" noChangeAspect="1"/>
          </p:cNvPicPr>
          <p:nvPr>
            <p:ph type="pic" sz="quarter" idx="13"/>
          </p:nvPr>
        </p:nvPicPr>
        <p:blipFill>
          <a:blip r:embed="rId3" cstate="print"/>
          <a:srcRect/>
          <a:stretch>
            <a:fillRect/>
          </a:stretch>
        </p:blipFill>
        <p:spPr/>
      </p:pic>
      <p:sp>
        <p:nvSpPr>
          <p:cNvPr id="32" name="Marcador de posición de imagen 13">
            <a:extLst>
              <a:ext uri="{FF2B5EF4-FFF2-40B4-BE49-F238E27FC236}">
                <a16:creationId xmlns:a16="http://schemas.microsoft.com/office/drawing/2014/main" id="{8DBDD9F7-3B84-F743-95F4-C9FA74DA597F}"/>
              </a:ext>
            </a:extLst>
          </p:cNvPr>
          <p:cNvSpPr txBox="1">
            <a:spLocks/>
          </p:cNvSpPr>
          <p:nvPr/>
        </p:nvSpPr>
        <p:spPr>
          <a:xfrm flipH="1">
            <a:off x="0" y="2921437"/>
            <a:ext cx="9144000" cy="2222063"/>
          </a:xfrm>
          <a:custGeom>
            <a:avLst/>
            <a:gdLst>
              <a:gd name="connsiteX0" fmla="*/ 12486732 w 13339868"/>
              <a:gd name="connsiteY0" fmla="*/ 1914 h 2962751"/>
              <a:gd name="connsiteX1" fmla="*/ 6703529 w 13339868"/>
              <a:gd name="connsiteY1" fmla="*/ 827870 h 2962751"/>
              <a:gd name="connsiteX2" fmla="*/ 704617 w 13339868"/>
              <a:gd name="connsiteY2" fmla="*/ 1735152 h 2962751"/>
              <a:gd name="connsiteX3" fmla="*/ 0 w 13339868"/>
              <a:gd name="connsiteY3" fmla="*/ 1775657 h 2962751"/>
              <a:gd name="connsiteX4" fmla="*/ 0 w 13339868"/>
              <a:gd name="connsiteY4" fmla="*/ 2962751 h 2962751"/>
              <a:gd name="connsiteX5" fmla="*/ 13339868 w 13339868"/>
              <a:gd name="connsiteY5" fmla="*/ 2962751 h 2962751"/>
              <a:gd name="connsiteX6" fmla="*/ 13339868 w 13339868"/>
              <a:gd name="connsiteY6" fmla="*/ 13763 h 2962751"/>
              <a:gd name="connsiteX7" fmla="*/ 12991874 w 13339868"/>
              <a:gd name="connsiteY7" fmla="*/ 2211 h 2962751"/>
              <a:gd name="connsiteX8" fmla="*/ 12486732 w 13339868"/>
              <a:gd name="connsiteY8" fmla="*/ 1914 h 296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39868" h="2962751">
                <a:moveTo>
                  <a:pt x="12486732" y="1914"/>
                </a:moveTo>
                <a:cubicBezTo>
                  <a:pt x="11089145" y="23578"/>
                  <a:pt x="9273241" y="233112"/>
                  <a:pt x="6703529" y="827870"/>
                </a:cubicBezTo>
                <a:cubicBezTo>
                  <a:pt x="4500510" y="1337758"/>
                  <a:pt x="2693772" y="1601336"/>
                  <a:pt x="704617" y="1735152"/>
                </a:cubicBezTo>
                <a:lnTo>
                  <a:pt x="0" y="1775657"/>
                </a:lnTo>
                <a:lnTo>
                  <a:pt x="0" y="2962751"/>
                </a:lnTo>
                <a:lnTo>
                  <a:pt x="13339868" y="2962751"/>
                </a:lnTo>
                <a:lnTo>
                  <a:pt x="13339868" y="13763"/>
                </a:lnTo>
                <a:lnTo>
                  <a:pt x="12991874" y="2211"/>
                </a:lnTo>
                <a:cubicBezTo>
                  <a:pt x="12829592" y="-567"/>
                  <a:pt x="12661430" y="-794"/>
                  <a:pt x="12486732" y="1914"/>
                </a:cubicBezTo>
                <a:close/>
              </a:path>
            </a:pathLst>
          </a:custGeom>
          <a:solidFill>
            <a:schemeClr val="accent1">
              <a:lumMod val="20000"/>
              <a:lumOff val="80000"/>
              <a:alpha val="66000"/>
            </a:schemeClr>
          </a:solidFill>
        </p:spPr>
        <p:txBody>
          <a:bodyPr vert="horz" wrap="square" lIns="68580" tIns="34290" rIns="68580" bIns="3429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GB" sz="1800" b="0" kern="1200" dirty="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ES"/>
              <a:t>Insertar imagen</a:t>
            </a:r>
          </a:p>
        </p:txBody>
      </p:sp>
      <p:sp>
        <p:nvSpPr>
          <p:cNvPr id="12" name="Rectángulo 11" descr="Bloque de énfasis inferior para imagen de diapositiva">
            <a:extLst>
              <a:ext uri="{FF2B5EF4-FFF2-40B4-BE49-F238E27FC236}">
                <a16:creationId xmlns:a16="http://schemas.microsoft.com/office/drawing/2014/main" id="{D7F67FDF-D697-3249-AD21-75F6353FFBA5}"/>
              </a:ext>
            </a:extLst>
          </p:cNvPr>
          <p:cNvSpPr/>
          <p:nvPr/>
        </p:nvSpPr>
        <p:spPr>
          <a:xfrm>
            <a:off x="441232" y="3867894"/>
            <a:ext cx="54864" cy="8915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es-ES">
              <a:solidFill>
                <a:schemeClr val="tx1"/>
              </a:solidFill>
            </a:endParaRPr>
          </a:p>
        </p:txBody>
      </p:sp>
      <p:sp>
        <p:nvSpPr>
          <p:cNvPr id="51" name="Título 50">
            <a:extLst>
              <a:ext uri="{FF2B5EF4-FFF2-40B4-BE49-F238E27FC236}">
                <a16:creationId xmlns:a16="http://schemas.microsoft.com/office/drawing/2014/main" id="{D8694222-4D81-4A9A-93A2-23C89102F234}"/>
              </a:ext>
            </a:extLst>
          </p:cNvPr>
          <p:cNvSpPr>
            <a:spLocks noGrp="1"/>
          </p:cNvSpPr>
          <p:nvPr>
            <p:ph type="ctrTitle"/>
          </p:nvPr>
        </p:nvSpPr>
        <p:spPr>
          <a:xfrm>
            <a:off x="-108520" y="3723878"/>
            <a:ext cx="6480720" cy="746358"/>
          </a:xfrm>
        </p:spPr>
        <p:txBody>
          <a:bodyPr rtlCol="0"/>
          <a:lstStyle/>
          <a:p>
            <a:pPr rtl="0"/>
            <a:r>
              <a:rPr lang="es-ES" sz="4400">
                <a:latin typeface="Tw Cen MT" pitchFamily="34" charset="0"/>
              </a:rPr>
              <a:t>Gracias por su atención</a:t>
            </a:r>
            <a:endParaRPr lang="es-ES" sz="4400" dirty="0">
              <a:latin typeface="Tw Cen MT" pitchFamily="34" charset="0"/>
            </a:endParaRPr>
          </a:p>
        </p:txBody>
      </p:sp>
      <p:pic>
        <p:nvPicPr>
          <p:cNvPr id="22" name="21 Imagen" descr="consoft_var2_fb.tif"/>
          <p:cNvPicPr>
            <a:picLocks noChangeAspect="1"/>
          </p:cNvPicPr>
          <p:nvPr/>
        </p:nvPicPr>
        <p:blipFill>
          <a:blip r:embed="rId4" cstate="print">
            <a:clrChange>
              <a:clrFrom>
                <a:srgbClr val="FFFFFE"/>
              </a:clrFrom>
              <a:clrTo>
                <a:srgbClr val="FFFFFE">
                  <a:alpha val="0"/>
                </a:srgbClr>
              </a:clrTo>
            </a:clrChange>
          </a:blip>
          <a:stretch>
            <a:fillRect/>
          </a:stretch>
        </p:blipFill>
        <p:spPr>
          <a:xfrm>
            <a:off x="539552" y="4384828"/>
            <a:ext cx="1224136" cy="332336"/>
          </a:xfrm>
          <a:prstGeom prst="rect">
            <a:avLst/>
          </a:prstGeom>
        </p:spPr>
      </p:pic>
    </p:spTree>
    <p:extLst>
      <p:ext uri="{BB962C8B-B14F-4D97-AF65-F5344CB8AC3E}">
        <p14:creationId xmlns:p14="http://schemas.microsoft.com/office/powerpoint/2010/main" val="308218656"/>
      </p:ext>
    </p:extLst>
  </p:cSld>
  <p:clrMapOvr>
    <a:masterClrMapping/>
  </p:clrMapOvr>
  <p:transition spd="med">
    <p:comb/>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ARTÍCULOS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Histórico de cambios de P.V.L.</a:t>
            </a:r>
          </a:p>
        </p:txBody>
      </p:sp>
      <p:sp>
        <p:nvSpPr>
          <p:cNvPr id="11"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Nuevo histórico que recoge los distintos precios de venta laboratorio (P.V.L.) que ha tenido cada artículo.</a:t>
            </a:r>
          </a:p>
        </p:txBody>
      </p:sp>
      <p:sp>
        <p:nvSpPr>
          <p:cNvPr id="13" name="12 Rectángulo"/>
          <p:cNvSpPr/>
          <p:nvPr/>
        </p:nvSpPr>
        <p:spPr>
          <a:xfrm>
            <a:off x="323528" y="4403888"/>
            <a:ext cx="8568952" cy="400110"/>
          </a:xfrm>
          <a:prstGeom prst="rect">
            <a:avLst/>
          </a:prstGeom>
        </p:spPr>
        <p:txBody>
          <a:bodyPr wrap="square">
            <a:spAutoFit/>
          </a:bodyPr>
          <a:lstStyle/>
          <a:p>
            <a:r>
              <a:rPr lang="es-ES" sz="2000">
                <a:solidFill>
                  <a:srgbClr val="1F497D"/>
                </a:solidFill>
                <a:latin typeface="Tw Cen MT" pitchFamily="34" charset="0"/>
              </a:rPr>
              <a:t>MAESTROS -&gt; GESTIÓN DE ARTÍCULOS -&gt; HISTÓRICO DE CAMBIOS DE PVL.</a:t>
            </a:r>
          </a:p>
        </p:txBody>
      </p:sp>
      <p:pic>
        <p:nvPicPr>
          <p:cNvPr id="54274" name="Picture 2"/>
          <p:cNvPicPr>
            <a:picLocks noChangeAspect="1" noChangeArrowheads="1"/>
          </p:cNvPicPr>
          <p:nvPr/>
        </p:nvPicPr>
        <p:blipFill>
          <a:blip r:embed="rId3" cstate="print"/>
          <a:srcRect/>
          <a:stretch>
            <a:fillRect/>
          </a:stretch>
        </p:blipFill>
        <p:spPr bwMode="auto">
          <a:xfrm>
            <a:off x="1331639" y="1563638"/>
            <a:ext cx="6179941" cy="2448272"/>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9 Grupo"/>
          <p:cNvGrpSpPr/>
          <p:nvPr/>
        </p:nvGrpSpPr>
        <p:grpSpPr>
          <a:xfrm>
            <a:off x="5724128" y="0"/>
            <a:ext cx="3419872" cy="5143500"/>
            <a:chOff x="4572000" y="0"/>
            <a:chExt cx="4572000" cy="5143500"/>
          </a:xfrm>
        </p:grpSpPr>
        <p:grpSp>
          <p:nvGrpSpPr>
            <p:cNvPr id="3" name="14 Grupo"/>
            <p:cNvGrpSpPr/>
            <p:nvPr/>
          </p:nvGrpSpPr>
          <p:grpSpPr>
            <a:xfrm>
              <a:off x="4572000" y="0"/>
              <a:ext cx="4572000" cy="5143500"/>
              <a:chOff x="4572000" y="0"/>
              <a:chExt cx="4572000" cy="5143500"/>
            </a:xfrm>
          </p:grpSpPr>
          <p:sp>
            <p:nvSpPr>
              <p:cNvPr id="10" name="9 Rectángulo"/>
              <p:cNvSpPr/>
              <p:nvPr/>
            </p:nvSpPr>
            <p:spPr>
              <a:xfrm>
                <a:off x="4572000" y="0"/>
                <a:ext cx="4572000" cy="51435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Rectángulo"/>
              <p:cNvSpPr/>
              <p:nvPr/>
            </p:nvSpPr>
            <p:spPr>
              <a:xfrm>
                <a:off x="5076056" y="3003798"/>
                <a:ext cx="1368152"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9" name="18 Rectángulo"/>
            <p:cNvSpPr/>
            <p:nvPr/>
          </p:nvSpPr>
          <p:spPr>
            <a:xfrm>
              <a:off x="5076056" y="3003798"/>
              <a:ext cx="1440160"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 name="22 Grupo"/>
          <p:cNvGrpSpPr/>
          <p:nvPr/>
        </p:nvGrpSpPr>
        <p:grpSpPr>
          <a:xfrm>
            <a:off x="5868144" y="2067694"/>
            <a:ext cx="3024336" cy="1331212"/>
            <a:chOff x="5076056" y="1779662"/>
            <a:chExt cx="3762630" cy="1656184"/>
          </a:xfrm>
        </p:grpSpPr>
        <p:pic>
          <p:nvPicPr>
            <p:cNvPr id="2050" name="Picture 2"/>
            <p:cNvPicPr>
              <a:picLocks noChangeAspect="1" noChangeArrowheads="1"/>
            </p:cNvPicPr>
            <p:nvPr/>
          </p:nvPicPr>
          <p:blipFill>
            <a:blip r:embed="rId3" cstate="print"/>
            <a:srcRect/>
            <a:stretch>
              <a:fillRect/>
            </a:stretch>
          </p:blipFill>
          <p:spPr bwMode="auto">
            <a:xfrm>
              <a:off x="5148064" y="1779662"/>
              <a:ext cx="3690622" cy="1532061"/>
            </a:xfrm>
            <a:prstGeom prst="rect">
              <a:avLst/>
            </a:prstGeom>
            <a:noFill/>
            <a:ln w="9525">
              <a:noFill/>
              <a:miter lim="800000"/>
              <a:headEnd/>
              <a:tailEnd/>
            </a:ln>
          </p:spPr>
        </p:pic>
        <p:sp>
          <p:nvSpPr>
            <p:cNvPr id="22" name="21 Rectángulo"/>
            <p:cNvSpPr/>
            <p:nvPr/>
          </p:nvSpPr>
          <p:spPr>
            <a:xfrm>
              <a:off x="5076056" y="2931790"/>
              <a:ext cx="1296144" cy="504056"/>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7" name="26 Rectángulo"/>
          <p:cNvSpPr/>
          <p:nvPr/>
        </p:nvSpPr>
        <p:spPr>
          <a:xfrm>
            <a:off x="971600" y="1936452"/>
            <a:ext cx="4320480" cy="923330"/>
          </a:xfrm>
          <a:prstGeom prst="rect">
            <a:avLst/>
          </a:prstGeom>
        </p:spPr>
        <p:txBody>
          <a:bodyPr wrap="square">
            <a:spAutoFit/>
          </a:bodyPr>
          <a:lstStyle/>
          <a:p>
            <a:r>
              <a:rPr lang="es-ES" sz="5400">
                <a:solidFill>
                  <a:schemeClr val="accent1">
                    <a:lumMod val="60000"/>
                    <a:lumOff val="40000"/>
                  </a:schemeClr>
                </a:solidFill>
                <a:latin typeface="Tw Cen MT" pitchFamily="34" charset="0"/>
                <a:cs typeface="Segoe UI" pitchFamily="34" charset="0"/>
              </a:rPr>
              <a:t>RECETAS</a:t>
            </a:r>
            <a:endParaRPr lang="es-ES" sz="5400"/>
          </a:p>
        </p:txBody>
      </p:sp>
      <p:sp>
        <p:nvSpPr>
          <p:cNvPr id="28" name="27 Rectángulo"/>
          <p:cNvSpPr/>
          <p:nvPr/>
        </p:nvSpPr>
        <p:spPr>
          <a:xfrm>
            <a:off x="899592" y="2008460"/>
            <a:ext cx="45719" cy="727698"/>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441306458"/>
      </p:ext>
    </p:extLst>
  </p:cSld>
  <p:clrMapOvr>
    <a:masterClrMapping/>
  </p:clrMapOvr>
  <p:transition spd="slow">
    <p:cov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RECETAS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Conciliación manual</a:t>
            </a:r>
          </a:p>
        </p:txBody>
      </p:sp>
      <p:sp>
        <p:nvSpPr>
          <p:cNvPr id="11"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mejora el proceso de conciliación manual facilitando una información más completa al respecto.</a:t>
            </a:r>
          </a:p>
        </p:txBody>
      </p:sp>
      <p:sp>
        <p:nvSpPr>
          <p:cNvPr id="13" name="12 Rectángulo"/>
          <p:cNvSpPr/>
          <p:nvPr/>
        </p:nvSpPr>
        <p:spPr>
          <a:xfrm>
            <a:off x="4716016" y="2355726"/>
            <a:ext cx="4104456" cy="400110"/>
          </a:xfrm>
          <a:prstGeom prst="rect">
            <a:avLst/>
          </a:prstGeom>
        </p:spPr>
        <p:txBody>
          <a:bodyPr wrap="square">
            <a:spAutoFit/>
          </a:bodyPr>
          <a:lstStyle/>
          <a:p>
            <a:r>
              <a:rPr lang="es-ES" sz="2000">
                <a:solidFill>
                  <a:srgbClr val="1F497D"/>
                </a:solidFill>
                <a:latin typeface="Tw Cen MT" pitchFamily="34" charset="0"/>
              </a:rPr>
              <a:t>Información registrada en Farmatic.</a:t>
            </a:r>
          </a:p>
        </p:txBody>
      </p:sp>
      <p:pic>
        <p:nvPicPr>
          <p:cNvPr id="55298" name="Picture 2"/>
          <p:cNvPicPr>
            <a:picLocks noChangeAspect="1" noChangeArrowheads="1"/>
          </p:cNvPicPr>
          <p:nvPr/>
        </p:nvPicPr>
        <p:blipFill>
          <a:blip r:embed="rId3" cstate="print"/>
          <a:srcRect/>
          <a:stretch>
            <a:fillRect/>
          </a:stretch>
        </p:blipFill>
        <p:spPr bwMode="auto">
          <a:xfrm>
            <a:off x="323528" y="1419622"/>
            <a:ext cx="4093517" cy="3274324"/>
          </a:xfrm>
          <a:prstGeom prst="rect">
            <a:avLst/>
          </a:prstGeom>
          <a:noFill/>
          <a:ln w="9525">
            <a:solidFill>
              <a:srgbClr val="31849B"/>
            </a:solidFill>
            <a:miter lim="800000"/>
            <a:headEnd/>
            <a:tailEnd/>
          </a:ln>
        </p:spPr>
      </p:pic>
      <p:pic>
        <p:nvPicPr>
          <p:cNvPr id="55299" name="Picture 3"/>
          <p:cNvPicPr>
            <a:picLocks noChangeAspect="1" noChangeArrowheads="1"/>
          </p:cNvPicPr>
          <p:nvPr/>
        </p:nvPicPr>
        <p:blipFill>
          <a:blip r:embed="rId4" cstate="print"/>
          <a:srcRect/>
          <a:stretch>
            <a:fillRect/>
          </a:stretch>
        </p:blipFill>
        <p:spPr bwMode="auto">
          <a:xfrm>
            <a:off x="4860032" y="1491630"/>
            <a:ext cx="3354388" cy="627063"/>
          </a:xfrm>
          <a:prstGeom prst="rect">
            <a:avLst/>
          </a:prstGeom>
          <a:noFill/>
          <a:ln w="9525">
            <a:noFill/>
            <a:miter lim="800000"/>
            <a:headEnd/>
            <a:tailEnd/>
          </a:ln>
        </p:spPr>
      </p:pic>
      <p:sp>
        <p:nvSpPr>
          <p:cNvPr id="12" name="11 Flecha derecha"/>
          <p:cNvSpPr/>
          <p:nvPr/>
        </p:nvSpPr>
        <p:spPr>
          <a:xfrm>
            <a:off x="2411760" y="1779662"/>
            <a:ext cx="2376264" cy="216024"/>
          </a:xfrm>
          <a:prstGeom prst="rightArrow">
            <a:avLst/>
          </a:prstGeom>
          <a:solidFill>
            <a:srgbClr val="BF3F17"/>
          </a:solidFill>
          <a:ln w="3175">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811499314"/>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RECETAS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Conciliación manual</a:t>
            </a:r>
          </a:p>
        </p:txBody>
      </p:sp>
      <p:sp>
        <p:nvSpPr>
          <p:cNvPr id="11"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la columna ‘Cotejado R.Electrónica’ se informará de si ese H.C.P. se ha cotejado o no en el módulo de Receta Electrónica.</a:t>
            </a:r>
          </a:p>
        </p:txBody>
      </p:sp>
      <p:sp>
        <p:nvSpPr>
          <p:cNvPr id="13" name="12 Rectángulo"/>
          <p:cNvSpPr/>
          <p:nvPr/>
        </p:nvSpPr>
        <p:spPr>
          <a:xfrm>
            <a:off x="251520" y="3867894"/>
            <a:ext cx="8712968" cy="1015663"/>
          </a:xfrm>
          <a:prstGeom prst="rect">
            <a:avLst/>
          </a:prstGeom>
        </p:spPr>
        <p:txBody>
          <a:bodyPr wrap="square">
            <a:spAutoFit/>
          </a:bodyPr>
          <a:lstStyle/>
          <a:p>
            <a:pPr algn="just"/>
            <a:r>
              <a:rPr lang="es-ES" sz="2000">
                <a:solidFill>
                  <a:srgbClr val="1F497D"/>
                </a:solidFill>
                <a:latin typeface="Tw Cen MT" pitchFamily="34" charset="0"/>
              </a:rPr>
              <a:t>Si se inserta, modifica o elimina una receta en un H.C.P., éste quedará marcado como no cotejado, tanto si se realiza desde la edición de H.C.P. como si se realiza desde VENTAS MOSTRADOR.</a:t>
            </a:r>
          </a:p>
        </p:txBody>
      </p:sp>
      <p:pic>
        <p:nvPicPr>
          <p:cNvPr id="56322" name="Picture 2"/>
          <p:cNvPicPr>
            <a:picLocks noChangeAspect="1" noChangeArrowheads="1"/>
          </p:cNvPicPr>
          <p:nvPr/>
        </p:nvPicPr>
        <p:blipFill>
          <a:blip r:embed="rId3" cstate="print"/>
          <a:srcRect/>
          <a:stretch>
            <a:fillRect/>
          </a:stretch>
        </p:blipFill>
        <p:spPr bwMode="auto">
          <a:xfrm>
            <a:off x="1691680" y="1491630"/>
            <a:ext cx="5760640" cy="2271802"/>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RECETAS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Liquidaciones</a:t>
            </a:r>
          </a:p>
        </p:txBody>
      </p:sp>
      <p:sp>
        <p:nvSpPr>
          <p:cNvPr id="11"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solicita fecha de contabilización de la liquidación (por defecto, la del día).</a:t>
            </a:r>
          </a:p>
        </p:txBody>
      </p:sp>
      <p:pic>
        <p:nvPicPr>
          <p:cNvPr id="57346" name="Picture 2"/>
          <p:cNvPicPr>
            <a:picLocks noChangeAspect="1" noChangeArrowheads="1"/>
          </p:cNvPicPr>
          <p:nvPr/>
        </p:nvPicPr>
        <p:blipFill>
          <a:blip r:embed="rId3" cstate="print"/>
          <a:srcRect/>
          <a:stretch>
            <a:fillRect/>
          </a:stretch>
        </p:blipFill>
        <p:spPr bwMode="auto">
          <a:xfrm>
            <a:off x="2771801" y="1491630"/>
            <a:ext cx="2376264" cy="1112823"/>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riángulo isósceles 33">
            <a:extLst>
              <a:ext uri="{FF2B5EF4-FFF2-40B4-BE49-F238E27FC236}">
                <a16:creationId xmlns:a16="http://schemas.microsoft.com/office/drawing/2014/main" id="{B5E8079C-614A-4548-BFAF-AC4A1BC8C9D5}"/>
              </a:ext>
            </a:extLst>
          </p:cNvPr>
          <p:cNvSpPr/>
          <p:nvPr/>
        </p:nvSpPr>
        <p:spPr>
          <a:xfrm rot="14466054">
            <a:off x="3915207" y="51708"/>
            <a:ext cx="610236" cy="833759"/>
          </a:xfrm>
          <a:prstGeom prst="triangle">
            <a:avLst/>
          </a:prstGeom>
          <a:solidFill>
            <a:schemeClr val="bg1">
              <a:lumMod val="95000"/>
            </a:schemeClr>
          </a:solidFill>
        </p:spPr>
        <p:txBody>
          <a:bodyPr vert="horz" lIns="0" tIns="0" rIns="0" bIns="0" rtlCol="0" anchor="ctr">
            <a:noAutofit/>
          </a:bodyPr>
          <a:lstStyle/>
          <a:p>
            <a:pPr algn="ctr">
              <a:spcBef>
                <a:spcPts val="750"/>
              </a:spcBef>
              <a:spcAft>
                <a:spcPts val="375"/>
              </a:spcAft>
              <a:buClr>
                <a:schemeClr val="accent1"/>
              </a:buClr>
            </a:pPr>
            <a:endParaRPr lang="es-ES" i="0">
              <a:solidFill>
                <a:schemeClr val="tx2"/>
              </a:solidFill>
            </a:endParaRPr>
          </a:p>
        </p:txBody>
      </p:sp>
      <p:sp>
        <p:nvSpPr>
          <p:cNvPr id="2" name="Título 1">
            <a:extLst>
              <a:ext uri="{FF2B5EF4-FFF2-40B4-BE49-F238E27FC236}">
                <a16:creationId xmlns:a16="http://schemas.microsoft.com/office/drawing/2014/main" id="{5FAEC97E-A437-4843-81CB-2F215D3EA4E5}"/>
              </a:ext>
            </a:extLst>
          </p:cNvPr>
          <p:cNvSpPr>
            <a:spLocks noGrp="1"/>
          </p:cNvSpPr>
          <p:nvPr>
            <p:ph type="title"/>
          </p:nvPr>
        </p:nvSpPr>
        <p:spPr>
          <a:xfrm>
            <a:off x="3563889" y="72009"/>
            <a:ext cx="1512168" cy="565571"/>
          </a:xfrm>
        </p:spPr>
        <p:txBody>
          <a:bodyPr rtlCol="0">
            <a:normAutofit fontScale="90000"/>
          </a:bodyPr>
          <a:lstStyle/>
          <a:p>
            <a:pPr rtl="0"/>
            <a:r>
              <a:rPr lang="es-ES" sz="4800">
                <a:solidFill>
                  <a:srgbClr val="1F497D"/>
                </a:solidFill>
                <a:latin typeface="Tw Cen MT" pitchFamily="34" charset="0"/>
                <a:ea typeface="+mn-ea"/>
                <a:cs typeface="+mn-cs"/>
              </a:rPr>
              <a:t>índice</a:t>
            </a:r>
          </a:p>
        </p:txBody>
      </p:sp>
      <p:cxnSp>
        <p:nvCxnSpPr>
          <p:cNvPr id="77" name="76 Conector recto"/>
          <p:cNvCxnSpPr/>
          <p:nvPr/>
        </p:nvCxnSpPr>
        <p:spPr>
          <a:xfrm>
            <a:off x="179512" y="720081"/>
            <a:ext cx="8784976" cy="0"/>
          </a:xfrm>
          <a:prstGeom prst="line">
            <a:avLst/>
          </a:prstGeom>
          <a:ln w="28575">
            <a:solidFill>
              <a:srgbClr val="BF3F17"/>
            </a:solidFill>
          </a:ln>
        </p:spPr>
        <p:style>
          <a:lnRef idx="1">
            <a:schemeClr val="accent1"/>
          </a:lnRef>
          <a:fillRef idx="0">
            <a:schemeClr val="accent1"/>
          </a:fillRef>
          <a:effectRef idx="0">
            <a:schemeClr val="accent1"/>
          </a:effectRef>
          <a:fontRef idx="minor">
            <a:schemeClr val="tx1"/>
          </a:fontRef>
        </p:style>
      </p:cxnSp>
      <p:sp>
        <p:nvSpPr>
          <p:cNvPr id="125" name="Marcador de texto 26">
            <a:extLst>
              <a:ext uri="{FF2B5EF4-FFF2-40B4-BE49-F238E27FC236}">
                <a16:creationId xmlns:a16="http://schemas.microsoft.com/office/drawing/2014/main" id="{63CF5A3D-E6FE-4E24-987B-114B6983A76B}"/>
              </a:ext>
            </a:extLst>
          </p:cNvPr>
          <p:cNvSpPr txBox="1">
            <a:spLocks/>
          </p:cNvSpPr>
          <p:nvPr/>
        </p:nvSpPr>
        <p:spPr>
          <a:xfrm>
            <a:off x="179512" y="915566"/>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124" name="123 Rectángulo">
            <a:hlinkClick r:id="rId3" action="ppaction://hlinksldjump"/>
          </p:cNvPr>
          <p:cNvSpPr/>
          <p:nvPr/>
        </p:nvSpPr>
        <p:spPr>
          <a:xfrm>
            <a:off x="179512" y="915566"/>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Artículos</a:t>
            </a:r>
          </a:p>
        </p:txBody>
      </p:sp>
      <p:sp>
        <p:nvSpPr>
          <p:cNvPr id="133" name="Marcador de texto 26">
            <a:extLst>
              <a:ext uri="{FF2B5EF4-FFF2-40B4-BE49-F238E27FC236}">
                <a16:creationId xmlns:a16="http://schemas.microsoft.com/office/drawing/2014/main" id="{63CF5A3D-E6FE-4E24-987B-114B6983A76B}"/>
              </a:ext>
            </a:extLst>
          </p:cNvPr>
          <p:cNvSpPr txBox="1">
            <a:spLocks/>
          </p:cNvSpPr>
          <p:nvPr/>
        </p:nvSpPr>
        <p:spPr>
          <a:xfrm>
            <a:off x="179512" y="1732231"/>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134" name="133 Rectángulo">
            <a:hlinkClick r:id="rId4" action="ppaction://hlinksldjump"/>
          </p:cNvPr>
          <p:cNvSpPr/>
          <p:nvPr/>
        </p:nvSpPr>
        <p:spPr>
          <a:xfrm>
            <a:off x="179512" y="1732231"/>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Comunicac.</a:t>
            </a:r>
          </a:p>
        </p:txBody>
      </p:sp>
      <p:sp>
        <p:nvSpPr>
          <p:cNvPr id="138" name="Marcador de texto 26">
            <a:extLst>
              <a:ext uri="{FF2B5EF4-FFF2-40B4-BE49-F238E27FC236}">
                <a16:creationId xmlns:a16="http://schemas.microsoft.com/office/drawing/2014/main" id="{63CF5A3D-E6FE-4E24-987B-114B6983A76B}"/>
              </a:ext>
            </a:extLst>
          </p:cNvPr>
          <p:cNvSpPr txBox="1">
            <a:spLocks/>
          </p:cNvSpPr>
          <p:nvPr/>
        </p:nvSpPr>
        <p:spPr>
          <a:xfrm>
            <a:off x="179512" y="2596327"/>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139" name="138 Rectángulo">
            <a:hlinkClick r:id="rId5" action="ppaction://hlinksldjump"/>
          </p:cNvPr>
          <p:cNvSpPr/>
          <p:nvPr/>
        </p:nvSpPr>
        <p:spPr>
          <a:xfrm>
            <a:off x="179512" y="2596327"/>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Libro Rec/Est</a:t>
            </a:r>
          </a:p>
        </p:txBody>
      </p:sp>
      <p:sp>
        <p:nvSpPr>
          <p:cNvPr id="143" name="Marcador de texto 26">
            <a:extLst>
              <a:ext uri="{FF2B5EF4-FFF2-40B4-BE49-F238E27FC236}">
                <a16:creationId xmlns:a16="http://schemas.microsoft.com/office/drawing/2014/main" id="{63CF5A3D-E6FE-4E24-987B-114B6983A76B}"/>
              </a:ext>
            </a:extLst>
          </p:cNvPr>
          <p:cNvSpPr txBox="1">
            <a:spLocks/>
          </p:cNvSpPr>
          <p:nvPr/>
        </p:nvSpPr>
        <p:spPr>
          <a:xfrm>
            <a:off x="179512" y="3460423"/>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144" name="143 Rectángulo">
            <a:hlinkClick r:id="rId6" action="ppaction://hlinksldjump"/>
          </p:cNvPr>
          <p:cNvSpPr/>
          <p:nvPr/>
        </p:nvSpPr>
        <p:spPr>
          <a:xfrm>
            <a:off x="179512" y="3460423"/>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F. Marketing</a:t>
            </a:r>
          </a:p>
        </p:txBody>
      </p:sp>
      <p:sp>
        <p:nvSpPr>
          <p:cNvPr id="148" name="Marcador de texto 26">
            <a:extLst>
              <a:ext uri="{FF2B5EF4-FFF2-40B4-BE49-F238E27FC236}">
                <a16:creationId xmlns:a16="http://schemas.microsoft.com/office/drawing/2014/main" id="{63CF5A3D-E6FE-4E24-987B-114B6983A76B}"/>
              </a:ext>
            </a:extLst>
          </p:cNvPr>
          <p:cNvSpPr txBox="1">
            <a:spLocks/>
          </p:cNvSpPr>
          <p:nvPr/>
        </p:nvSpPr>
        <p:spPr>
          <a:xfrm>
            <a:off x="180691" y="4294682"/>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149" name="148 Rectángulo">
            <a:hlinkClick r:id="rId7" action="ppaction://hlinksldjump"/>
          </p:cNvPr>
          <p:cNvSpPr/>
          <p:nvPr/>
        </p:nvSpPr>
        <p:spPr>
          <a:xfrm>
            <a:off x="180691" y="4294682"/>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Utilidades</a:t>
            </a:r>
            <a:endParaRPr lang="es-ES" sz="2000">
              <a:solidFill>
                <a:srgbClr val="1F497D"/>
              </a:solidFill>
              <a:latin typeface="Tw Cen MT" pitchFamily="34" charset="0"/>
            </a:endParaRPr>
          </a:p>
        </p:txBody>
      </p:sp>
      <p:sp>
        <p:nvSpPr>
          <p:cNvPr id="160" name="Marcador de texto 26">
            <a:extLst>
              <a:ext uri="{FF2B5EF4-FFF2-40B4-BE49-F238E27FC236}">
                <a16:creationId xmlns:a16="http://schemas.microsoft.com/office/drawing/2014/main" id="{63CF5A3D-E6FE-4E24-987B-114B6983A76B}"/>
              </a:ext>
            </a:extLst>
          </p:cNvPr>
          <p:cNvSpPr txBox="1">
            <a:spLocks/>
          </p:cNvSpPr>
          <p:nvPr/>
        </p:nvSpPr>
        <p:spPr>
          <a:xfrm>
            <a:off x="2326874" y="919647"/>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161" name="160 Rectángulo">
            <a:hlinkClick r:id="rId8" action="ppaction://hlinksldjump"/>
          </p:cNvPr>
          <p:cNvSpPr/>
          <p:nvPr/>
        </p:nvSpPr>
        <p:spPr>
          <a:xfrm>
            <a:off x="2346191" y="919647"/>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Recetas</a:t>
            </a:r>
          </a:p>
        </p:txBody>
      </p:sp>
      <p:sp>
        <p:nvSpPr>
          <p:cNvPr id="165" name="Marcador de texto 26">
            <a:extLst>
              <a:ext uri="{FF2B5EF4-FFF2-40B4-BE49-F238E27FC236}">
                <a16:creationId xmlns:a16="http://schemas.microsoft.com/office/drawing/2014/main" id="{63CF5A3D-E6FE-4E24-987B-114B6983A76B}"/>
              </a:ext>
            </a:extLst>
          </p:cNvPr>
          <p:cNvSpPr txBox="1">
            <a:spLocks/>
          </p:cNvSpPr>
          <p:nvPr/>
        </p:nvSpPr>
        <p:spPr>
          <a:xfrm>
            <a:off x="2326874" y="1736312"/>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166" name="165 Rectángulo">
            <a:hlinkClick r:id="rId9" action="ppaction://hlinksldjump"/>
          </p:cNvPr>
          <p:cNvSpPr/>
          <p:nvPr/>
        </p:nvSpPr>
        <p:spPr>
          <a:xfrm>
            <a:off x="2346191" y="1736312"/>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T. Crédito</a:t>
            </a:r>
          </a:p>
        </p:txBody>
      </p:sp>
      <p:sp>
        <p:nvSpPr>
          <p:cNvPr id="170" name="Marcador de texto 26">
            <a:extLst>
              <a:ext uri="{FF2B5EF4-FFF2-40B4-BE49-F238E27FC236}">
                <a16:creationId xmlns:a16="http://schemas.microsoft.com/office/drawing/2014/main" id="{63CF5A3D-E6FE-4E24-987B-114B6983A76B}"/>
              </a:ext>
            </a:extLst>
          </p:cNvPr>
          <p:cNvSpPr txBox="1">
            <a:spLocks/>
          </p:cNvSpPr>
          <p:nvPr/>
        </p:nvSpPr>
        <p:spPr>
          <a:xfrm>
            <a:off x="2326874" y="2600408"/>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171" name="170 Rectángulo">
            <a:hlinkClick r:id="rId10" action="ppaction://hlinksldjump"/>
          </p:cNvPr>
          <p:cNvSpPr/>
          <p:nvPr/>
        </p:nvSpPr>
        <p:spPr>
          <a:xfrm>
            <a:off x="2346191" y="2600408"/>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Compras</a:t>
            </a:r>
          </a:p>
        </p:txBody>
      </p:sp>
      <p:sp>
        <p:nvSpPr>
          <p:cNvPr id="175" name="Marcador de texto 26">
            <a:extLst>
              <a:ext uri="{FF2B5EF4-FFF2-40B4-BE49-F238E27FC236}">
                <a16:creationId xmlns:a16="http://schemas.microsoft.com/office/drawing/2014/main" id="{63CF5A3D-E6FE-4E24-987B-114B6983A76B}"/>
              </a:ext>
            </a:extLst>
          </p:cNvPr>
          <p:cNvSpPr txBox="1">
            <a:spLocks/>
          </p:cNvSpPr>
          <p:nvPr/>
        </p:nvSpPr>
        <p:spPr>
          <a:xfrm>
            <a:off x="2326874" y="3464504"/>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176" name="175 Rectángulo">
            <a:hlinkClick r:id="rId11" action="ppaction://hlinksldjump"/>
          </p:cNvPr>
          <p:cNvSpPr/>
          <p:nvPr/>
        </p:nvSpPr>
        <p:spPr>
          <a:xfrm>
            <a:off x="2346191" y="3464504"/>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Mensajería</a:t>
            </a:r>
          </a:p>
        </p:txBody>
      </p:sp>
      <p:sp>
        <p:nvSpPr>
          <p:cNvPr id="182" name="Marcador de texto 26">
            <a:extLst>
              <a:ext uri="{FF2B5EF4-FFF2-40B4-BE49-F238E27FC236}">
                <a16:creationId xmlns:a16="http://schemas.microsoft.com/office/drawing/2014/main" id="{63CF5A3D-E6FE-4E24-987B-114B6983A76B}"/>
              </a:ext>
            </a:extLst>
          </p:cNvPr>
          <p:cNvSpPr txBox="1">
            <a:spLocks/>
          </p:cNvSpPr>
          <p:nvPr/>
        </p:nvSpPr>
        <p:spPr>
          <a:xfrm>
            <a:off x="2328053" y="4298763"/>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183" name="182 Rectángulo">
            <a:hlinkClick r:id="rId12" action="ppaction://hlinksldjump"/>
          </p:cNvPr>
          <p:cNvSpPr/>
          <p:nvPr/>
        </p:nvSpPr>
        <p:spPr>
          <a:xfrm>
            <a:off x="2347370" y="4298763"/>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C.C.A.A.</a:t>
            </a:r>
            <a:endParaRPr lang="es-ES" sz="2000">
              <a:solidFill>
                <a:srgbClr val="1F497D"/>
              </a:solidFill>
              <a:latin typeface="Tw Cen MT" pitchFamily="34" charset="0"/>
            </a:endParaRPr>
          </a:p>
        </p:txBody>
      </p:sp>
      <p:sp>
        <p:nvSpPr>
          <p:cNvPr id="264" name="Marcador de texto 26">
            <a:extLst>
              <a:ext uri="{FF2B5EF4-FFF2-40B4-BE49-F238E27FC236}">
                <a16:creationId xmlns:a16="http://schemas.microsoft.com/office/drawing/2014/main" id="{63CF5A3D-E6FE-4E24-987B-114B6983A76B}"/>
              </a:ext>
            </a:extLst>
          </p:cNvPr>
          <p:cNvSpPr txBox="1">
            <a:spLocks/>
          </p:cNvSpPr>
          <p:nvPr/>
        </p:nvSpPr>
        <p:spPr>
          <a:xfrm>
            <a:off x="4427984" y="920826"/>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265" name="264 Rectángulo">
            <a:hlinkClick r:id="rId13" action="ppaction://hlinksldjump"/>
          </p:cNvPr>
          <p:cNvSpPr/>
          <p:nvPr/>
        </p:nvSpPr>
        <p:spPr>
          <a:xfrm>
            <a:off x="4485935" y="920826"/>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Clientes</a:t>
            </a:r>
          </a:p>
        </p:txBody>
      </p:sp>
      <p:sp>
        <p:nvSpPr>
          <p:cNvPr id="269" name="Marcador de texto 26">
            <a:extLst>
              <a:ext uri="{FF2B5EF4-FFF2-40B4-BE49-F238E27FC236}">
                <a16:creationId xmlns:a16="http://schemas.microsoft.com/office/drawing/2014/main" id="{63CF5A3D-E6FE-4E24-987B-114B6983A76B}"/>
              </a:ext>
            </a:extLst>
          </p:cNvPr>
          <p:cNvSpPr txBox="1">
            <a:spLocks/>
          </p:cNvSpPr>
          <p:nvPr/>
        </p:nvSpPr>
        <p:spPr>
          <a:xfrm>
            <a:off x="4427984" y="1737491"/>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270" name="269 Rectángulo">
            <a:hlinkClick r:id="rId14" action="ppaction://hlinksldjump"/>
          </p:cNvPr>
          <p:cNvSpPr/>
          <p:nvPr/>
        </p:nvSpPr>
        <p:spPr>
          <a:xfrm>
            <a:off x="4485935" y="1737491"/>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Protecciones</a:t>
            </a:r>
          </a:p>
        </p:txBody>
      </p:sp>
      <p:sp>
        <p:nvSpPr>
          <p:cNvPr id="274" name="Marcador de texto 26">
            <a:extLst>
              <a:ext uri="{FF2B5EF4-FFF2-40B4-BE49-F238E27FC236}">
                <a16:creationId xmlns:a16="http://schemas.microsoft.com/office/drawing/2014/main" id="{63CF5A3D-E6FE-4E24-987B-114B6983A76B}"/>
              </a:ext>
            </a:extLst>
          </p:cNvPr>
          <p:cNvSpPr txBox="1">
            <a:spLocks/>
          </p:cNvSpPr>
          <p:nvPr/>
        </p:nvSpPr>
        <p:spPr>
          <a:xfrm>
            <a:off x="4427984" y="2601587"/>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275" name="274 Rectángulo">
            <a:hlinkClick r:id="rId15" action="ppaction://hlinksldjump"/>
          </p:cNvPr>
          <p:cNvSpPr/>
          <p:nvPr/>
        </p:nvSpPr>
        <p:spPr>
          <a:xfrm>
            <a:off x="4485935" y="2601587"/>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Informes</a:t>
            </a:r>
          </a:p>
        </p:txBody>
      </p:sp>
      <p:sp>
        <p:nvSpPr>
          <p:cNvPr id="279" name="Marcador de texto 26">
            <a:extLst>
              <a:ext uri="{FF2B5EF4-FFF2-40B4-BE49-F238E27FC236}">
                <a16:creationId xmlns:a16="http://schemas.microsoft.com/office/drawing/2014/main" id="{63CF5A3D-E6FE-4E24-987B-114B6983A76B}"/>
              </a:ext>
            </a:extLst>
          </p:cNvPr>
          <p:cNvSpPr txBox="1">
            <a:spLocks/>
          </p:cNvSpPr>
          <p:nvPr/>
        </p:nvSpPr>
        <p:spPr>
          <a:xfrm>
            <a:off x="4427984" y="3465683"/>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280" name="279 Rectángulo">
            <a:hlinkClick r:id="rId16" action="ppaction://hlinksldjump"/>
          </p:cNvPr>
          <p:cNvSpPr/>
          <p:nvPr/>
        </p:nvSpPr>
        <p:spPr>
          <a:xfrm>
            <a:off x="4485935" y="3465683"/>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C. Horario</a:t>
            </a:r>
          </a:p>
        </p:txBody>
      </p:sp>
      <p:sp>
        <p:nvSpPr>
          <p:cNvPr id="284" name="Marcador de texto 26">
            <a:extLst>
              <a:ext uri="{FF2B5EF4-FFF2-40B4-BE49-F238E27FC236}">
                <a16:creationId xmlns:a16="http://schemas.microsoft.com/office/drawing/2014/main" id="{63CF5A3D-E6FE-4E24-987B-114B6983A76B}"/>
              </a:ext>
            </a:extLst>
          </p:cNvPr>
          <p:cNvSpPr txBox="1">
            <a:spLocks/>
          </p:cNvSpPr>
          <p:nvPr/>
        </p:nvSpPr>
        <p:spPr>
          <a:xfrm>
            <a:off x="4429163" y="4299942"/>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285" name="284 Rectángulo">
            <a:hlinkClick r:id="rId17" action="ppaction://hlinksldjump"/>
          </p:cNvPr>
          <p:cNvSpPr/>
          <p:nvPr/>
        </p:nvSpPr>
        <p:spPr>
          <a:xfrm>
            <a:off x="4487114" y="4299942"/>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Módulos</a:t>
            </a:r>
            <a:endParaRPr lang="es-ES" sz="2000">
              <a:solidFill>
                <a:srgbClr val="1F497D"/>
              </a:solidFill>
              <a:latin typeface="Tw Cen MT" pitchFamily="34" charset="0"/>
            </a:endParaRPr>
          </a:p>
        </p:txBody>
      </p:sp>
      <p:sp>
        <p:nvSpPr>
          <p:cNvPr id="295" name="Marcador de texto 26">
            <a:extLst>
              <a:ext uri="{FF2B5EF4-FFF2-40B4-BE49-F238E27FC236}">
                <a16:creationId xmlns:a16="http://schemas.microsoft.com/office/drawing/2014/main" id="{63CF5A3D-E6FE-4E24-987B-114B6983A76B}"/>
              </a:ext>
            </a:extLst>
          </p:cNvPr>
          <p:cNvSpPr txBox="1">
            <a:spLocks/>
          </p:cNvSpPr>
          <p:nvPr/>
        </p:nvSpPr>
        <p:spPr>
          <a:xfrm>
            <a:off x="6660232" y="915566"/>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296" name="295 Rectángulo">
            <a:hlinkClick r:id="rId18" action="ppaction://hlinksldjump"/>
          </p:cNvPr>
          <p:cNvSpPr/>
          <p:nvPr/>
        </p:nvSpPr>
        <p:spPr>
          <a:xfrm>
            <a:off x="6660232" y="915566"/>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Proveedores</a:t>
            </a:r>
          </a:p>
        </p:txBody>
      </p:sp>
      <p:sp>
        <p:nvSpPr>
          <p:cNvPr id="300" name="Marcador de texto 26">
            <a:extLst>
              <a:ext uri="{FF2B5EF4-FFF2-40B4-BE49-F238E27FC236}">
                <a16:creationId xmlns:a16="http://schemas.microsoft.com/office/drawing/2014/main" id="{63CF5A3D-E6FE-4E24-987B-114B6983A76B}"/>
              </a:ext>
            </a:extLst>
          </p:cNvPr>
          <p:cNvSpPr txBox="1">
            <a:spLocks/>
          </p:cNvSpPr>
          <p:nvPr/>
        </p:nvSpPr>
        <p:spPr>
          <a:xfrm>
            <a:off x="6660232" y="1732231"/>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301" name="300 Rectángulo">
            <a:hlinkClick r:id="rId19" action="ppaction://hlinksldjump"/>
          </p:cNvPr>
          <p:cNvSpPr/>
          <p:nvPr/>
        </p:nvSpPr>
        <p:spPr>
          <a:xfrm>
            <a:off x="6660232" y="1732231"/>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Ventas</a:t>
            </a:r>
          </a:p>
        </p:txBody>
      </p:sp>
      <p:sp>
        <p:nvSpPr>
          <p:cNvPr id="305" name="Marcador de texto 26">
            <a:extLst>
              <a:ext uri="{FF2B5EF4-FFF2-40B4-BE49-F238E27FC236}">
                <a16:creationId xmlns:a16="http://schemas.microsoft.com/office/drawing/2014/main" id="{63CF5A3D-E6FE-4E24-987B-114B6983A76B}"/>
              </a:ext>
            </a:extLst>
          </p:cNvPr>
          <p:cNvSpPr txBox="1">
            <a:spLocks/>
          </p:cNvSpPr>
          <p:nvPr/>
        </p:nvSpPr>
        <p:spPr>
          <a:xfrm>
            <a:off x="6660232" y="2596327"/>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306" name="305 Rectángulo">
            <a:hlinkClick r:id="rId20" action="ppaction://hlinksldjump"/>
          </p:cNvPr>
          <p:cNvSpPr/>
          <p:nvPr/>
        </p:nvSpPr>
        <p:spPr>
          <a:xfrm>
            <a:off x="6660232" y="2596327"/>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Contabilidad</a:t>
            </a:r>
          </a:p>
        </p:txBody>
      </p:sp>
      <p:sp>
        <p:nvSpPr>
          <p:cNvPr id="310" name="Marcador de texto 26">
            <a:extLst>
              <a:ext uri="{FF2B5EF4-FFF2-40B4-BE49-F238E27FC236}">
                <a16:creationId xmlns:a16="http://schemas.microsoft.com/office/drawing/2014/main" id="{63CF5A3D-E6FE-4E24-987B-114B6983A76B}"/>
              </a:ext>
            </a:extLst>
          </p:cNvPr>
          <p:cNvSpPr txBox="1">
            <a:spLocks/>
          </p:cNvSpPr>
          <p:nvPr/>
        </p:nvSpPr>
        <p:spPr>
          <a:xfrm>
            <a:off x="6660232" y="3460423"/>
            <a:ext cx="2088232" cy="72008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35000" tIns="135000" rIns="135000" bIns="135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es-ES"/>
          </a:p>
        </p:txBody>
      </p:sp>
      <p:sp>
        <p:nvSpPr>
          <p:cNvPr id="311" name="310 Rectángulo">
            <a:hlinkClick r:id="rId21" action="ppaction://hlinksldjump"/>
          </p:cNvPr>
          <p:cNvSpPr/>
          <p:nvPr/>
        </p:nvSpPr>
        <p:spPr>
          <a:xfrm>
            <a:off x="6660232" y="3460423"/>
            <a:ext cx="1800200"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a:solidFill>
                  <a:srgbClr val="1F497D"/>
                </a:solidFill>
                <a:latin typeface="Tw Cen MT" pitchFamily="34" charset="0"/>
              </a:rPr>
              <a:t>F. PIN</a:t>
            </a:r>
          </a:p>
        </p:txBody>
      </p:sp>
      <p:pic>
        <p:nvPicPr>
          <p:cNvPr id="44" name="43 Imagen" descr="consoft_var2_fb.tif"/>
          <p:cNvPicPr>
            <a:picLocks noChangeAspect="1"/>
          </p:cNvPicPr>
          <p:nvPr/>
        </p:nvPicPr>
        <p:blipFill>
          <a:blip r:embed="rId22" cstate="print">
            <a:clrChange>
              <a:clrFrom>
                <a:srgbClr val="FFFFFE"/>
              </a:clrFrom>
              <a:clrTo>
                <a:srgbClr val="FFFFFE">
                  <a:alpha val="0"/>
                </a:srgbClr>
              </a:clrTo>
            </a:clrChange>
          </a:blip>
          <a:stretch>
            <a:fillRect/>
          </a:stretch>
        </p:blipFill>
        <p:spPr>
          <a:xfrm>
            <a:off x="6876256" y="4299942"/>
            <a:ext cx="1591418" cy="432048"/>
          </a:xfrm>
          <a:prstGeom prst="rect">
            <a:avLst/>
          </a:prstGeom>
        </p:spPr>
      </p:pic>
      <p:sp>
        <p:nvSpPr>
          <p:cNvPr id="45" name="44 Rectángulo"/>
          <p:cNvSpPr/>
          <p:nvPr/>
        </p:nvSpPr>
        <p:spPr>
          <a:xfrm>
            <a:off x="6876256" y="4299942"/>
            <a:ext cx="1584176" cy="432048"/>
          </a:xfrm>
          <a:prstGeom prst="rect">
            <a:avLst/>
          </a:prstGeom>
          <a:noFill/>
          <a:ln w="6350">
            <a:solidFill>
              <a:srgbClr val="BF3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811499314"/>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9 Grupo"/>
          <p:cNvGrpSpPr/>
          <p:nvPr/>
        </p:nvGrpSpPr>
        <p:grpSpPr>
          <a:xfrm>
            <a:off x="5724128" y="0"/>
            <a:ext cx="3419872" cy="5143500"/>
            <a:chOff x="4572000" y="0"/>
            <a:chExt cx="4572000" cy="5143500"/>
          </a:xfrm>
        </p:grpSpPr>
        <p:grpSp>
          <p:nvGrpSpPr>
            <p:cNvPr id="3" name="14 Grupo"/>
            <p:cNvGrpSpPr/>
            <p:nvPr/>
          </p:nvGrpSpPr>
          <p:grpSpPr>
            <a:xfrm>
              <a:off x="4572000" y="0"/>
              <a:ext cx="4572000" cy="5143500"/>
              <a:chOff x="4572000" y="0"/>
              <a:chExt cx="4572000" cy="5143500"/>
            </a:xfrm>
          </p:grpSpPr>
          <p:sp>
            <p:nvSpPr>
              <p:cNvPr id="10" name="9 Rectángulo"/>
              <p:cNvSpPr/>
              <p:nvPr/>
            </p:nvSpPr>
            <p:spPr>
              <a:xfrm>
                <a:off x="4572000" y="0"/>
                <a:ext cx="4572000" cy="51435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Rectángulo"/>
              <p:cNvSpPr/>
              <p:nvPr/>
            </p:nvSpPr>
            <p:spPr>
              <a:xfrm>
                <a:off x="5076056" y="3003798"/>
                <a:ext cx="1368152"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9" name="18 Rectángulo"/>
            <p:cNvSpPr/>
            <p:nvPr/>
          </p:nvSpPr>
          <p:spPr>
            <a:xfrm>
              <a:off x="5076056" y="3003798"/>
              <a:ext cx="1440160"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 name="22 Grupo"/>
          <p:cNvGrpSpPr/>
          <p:nvPr/>
        </p:nvGrpSpPr>
        <p:grpSpPr>
          <a:xfrm>
            <a:off x="5868144" y="2067694"/>
            <a:ext cx="3024336" cy="1331212"/>
            <a:chOff x="5076056" y="1779662"/>
            <a:chExt cx="3762630" cy="1656184"/>
          </a:xfrm>
        </p:grpSpPr>
        <p:pic>
          <p:nvPicPr>
            <p:cNvPr id="2050" name="Picture 2"/>
            <p:cNvPicPr>
              <a:picLocks noChangeAspect="1" noChangeArrowheads="1"/>
            </p:cNvPicPr>
            <p:nvPr/>
          </p:nvPicPr>
          <p:blipFill>
            <a:blip r:embed="rId3" cstate="print"/>
            <a:srcRect/>
            <a:stretch>
              <a:fillRect/>
            </a:stretch>
          </p:blipFill>
          <p:spPr bwMode="auto">
            <a:xfrm>
              <a:off x="5148064" y="1779662"/>
              <a:ext cx="3690622" cy="1532061"/>
            </a:xfrm>
            <a:prstGeom prst="rect">
              <a:avLst/>
            </a:prstGeom>
            <a:noFill/>
            <a:ln w="9525">
              <a:noFill/>
              <a:miter lim="800000"/>
              <a:headEnd/>
              <a:tailEnd/>
            </a:ln>
          </p:spPr>
        </p:pic>
        <p:sp>
          <p:nvSpPr>
            <p:cNvPr id="22" name="21 Rectángulo"/>
            <p:cNvSpPr/>
            <p:nvPr/>
          </p:nvSpPr>
          <p:spPr>
            <a:xfrm>
              <a:off x="5076056" y="2931790"/>
              <a:ext cx="1296144" cy="504056"/>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7" name="26 Rectángulo"/>
          <p:cNvSpPr/>
          <p:nvPr/>
        </p:nvSpPr>
        <p:spPr>
          <a:xfrm>
            <a:off x="971600" y="1936452"/>
            <a:ext cx="4320480" cy="923330"/>
          </a:xfrm>
          <a:prstGeom prst="rect">
            <a:avLst/>
          </a:prstGeom>
        </p:spPr>
        <p:txBody>
          <a:bodyPr wrap="square">
            <a:spAutoFit/>
          </a:bodyPr>
          <a:lstStyle/>
          <a:p>
            <a:r>
              <a:rPr lang="es-ES" sz="5400">
                <a:solidFill>
                  <a:schemeClr val="accent1">
                    <a:lumMod val="60000"/>
                    <a:lumOff val="40000"/>
                  </a:schemeClr>
                </a:solidFill>
                <a:latin typeface="Tw Cen MT" pitchFamily="34" charset="0"/>
                <a:cs typeface="Segoe UI" pitchFamily="34" charset="0"/>
              </a:rPr>
              <a:t>CLIENTES</a:t>
            </a:r>
            <a:endParaRPr lang="es-ES" sz="5400"/>
          </a:p>
        </p:txBody>
      </p:sp>
      <p:sp>
        <p:nvSpPr>
          <p:cNvPr id="28" name="27 Rectángulo"/>
          <p:cNvSpPr/>
          <p:nvPr/>
        </p:nvSpPr>
        <p:spPr>
          <a:xfrm>
            <a:off x="899592" y="2008460"/>
            <a:ext cx="45719" cy="727698"/>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441306458"/>
      </p:ext>
    </p:extLst>
  </p:cSld>
  <p:clrMapOvr>
    <a:masterClrMapping/>
  </p:clrMapOvr>
  <p:transition spd="slow">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CLIENTES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elegir la lengua en la que se desea obtener los documentos en formato tradicional (facturas, presupuestos, albaranes…): castellano, euskera, gallego, catalán o valenciano.</a:t>
            </a:r>
          </a:p>
        </p:txBody>
      </p:sp>
      <p:pic>
        <p:nvPicPr>
          <p:cNvPr id="58370" name="Picture 2"/>
          <p:cNvPicPr>
            <a:picLocks noChangeAspect="1" noChangeArrowheads="1"/>
          </p:cNvPicPr>
          <p:nvPr/>
        </p:nvPicPr>
        <p:blipFill>
          <a:blip r:embed="rId3" cstate="print"/>
          <a:srcRect/>
          <a:stretch>
            <a:fillRect/>
          </a:stretch>
        </p:blipFill>
        <p:spPr bwMode="auto">
          <a:xfrm>
            <a:off x="2843808" y="1707654"/>
            <a:ext cx="5295900" cy="2914650"/>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CLIENTES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Nueva advertencia al intentar cambiar de cliente para redirección de facturas, por su implicación en la consulta de saldos del anterior cliente redireccionado.</a:t>
            </a:r>
          </a:p>
        </p:txBody>
      </p:sp>
      <p:pic>
        <p:nvPicPr>
          <p:cNvPr id="59394" name="Picture 2"/>
          <p:cNvPicPr>
            <a:picLocks noChangeAspect="1" noChangeArrowheads="1"/>
          </p:cNvPicPr>
          <p:nvPr/>
        </p:nvPicPr>
        <p:blipFill>
          <a:blip r:embed="rId3" cstate="print"/>
          <a:srcRect/>
          <a:stretch>
            <a:fillRect/>
          </a:stretch>
        </p:blipFill>
        <p:spPr bwMode="auto">
          <a:xfrm>
            <a:off x="2267744" y="1779662"/>
            <a:ext cx="3798887" cy="1689100"/>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CLIENTES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la modificación del contenido del documento de consentimiento R.G.P.D. </a:t>
            </a:r>
          </a:p>
        </p:txBody>
      </p:sp>
      <p:sp>
        <p:nvSpPr>
          <p:cNvPr id="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107504" y="4515966"/>
            <a:ext cx="8712968" cy="648072"/>
          </a:xfrm>
          <a:prstGeom prst="rect">
            <a:avLst/>
          </a:prstGeom>
        </p:spPr>
        <p:txBody>
          <a:bodyPr rtlCol="0">
            <a:noAutofit/>
          </a:bodyPr>
          <a:lstStyle/>
          <a:p>
            <a:pPr marL="0" indent="0" algn="just">
              <a:buNone/>
            </a:pPr>
            <a:r>
              <a:rPr lang="es-ES" sz="2000">
                <a:solidFill>
                  <a:srgbClr val="1F497D"/>
                </a:solidFill>
                <a:latin typeface="Tw Cen MT" pitchFamily="34" charset="0"/>
              </a:rPr>
              <a:t>MAESTROS -&gt; GESTIÓN DE CLIENTES -&gt; CONFIGURACIÓN R.G.P.D. –&gt; </a:t>
            </a:r>
          </a:p>
        </p:txBody>
      </p:sp>
      <p:pic>
        <p:nvPicPr>
          <p:cNvPr id="60419" name="Picture 3"/>
          <p:cNvPicPr>
            <a:picLocks noChangeAspect="1" noChangeArrowheads="1"/>
          </p:cNvPicPr>
          <p:nvPr/>
        </p:nvPicPr>
        <p:blipFill>
          <a:blip r:embed="rId3" cstate="print"/>
          <a:srcRect/>
          <a:stretch>
            <a:fillRect/>
          </a:stretch>
        </p:blipFill>
        <p:spPr bwMode="auto">
          <a:xfrm>
            <a:off x="7562962" y="4587974"/>
            <a:ext cx="1368152" cy="221721"/>
          </a:xfrm>
          <a:prstGeom prst="rect">
            <a:avLst/>
          </a:prstGeom>
          <a:noFill/>
          <a:ln w="9525">
            <a:noFill/>
            <a:miter lim="800000"/>
            <a:headEnd/>
            <a:tailEnd/>
          </a:ln>
        </p:spPr>
      </p:pic>
      <p:pic>
        <p:nvPicPr>
          <p:cNvPr id="60420" name="Picture 4"/>
          <p:cNvPicPr>
            <a:picLocks noChangeAspect="1" noChangeArrowheads="1"/>
          </p:cNvPicPr>
          <p:nvPr/>
        </p:nvPicPr>
        <p:blipFill>
          <a:blip r:embed="rId4" cstate="print"/>
          <a:srcRect/>
          <a:stretch>
            <a:fillRect/>
          </a:stretch>
        </p:blipFill>
        <p:spPr bwMode="auto">
          <a:xfrm>
            <a:off x="827584" y="1491630"/>
            <a:ext cx="4464496" cy="2793194"/>
          </a:xfrm>
          <a:prstGeom prst="rect">
            <a:avLst/>
          </a:prstGeom>
          <a:noFill/>
          <a:ln w="9525">
            <a:noFill/>
            <a:miter lim="800000"/>
            <a:headEnd/>
            <a:tailEnd/>
          </a:ln>
        </p:spPr>
      </p:pic>
      <p:sp>
        <p:nvSpPr>
          <p:cNvPr id="12"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5580112" y="1923678"/>
            <a:ext cx="3240360" cy="648072"/>
          </a:xfrm>
          <a:prstGeom prst="rect">
            <a:avLst/>
          </a:prstGeom>
        </p:spPr>
        <p:txBody>
          <a:bodyPr rtlCol="0">
            <a:noAutofit/>
          </a:bodyPr>
          <a:lstStyle/>
          <a:p>
            <a:pPr marL="0" indent="0" algn="just">
              <a:buNone/>
            </a:pPr>
            <a:r>
              <a:rPr lang="es-ES" sz="2000">
                <a:solidFill>
                  <a:srgbClr val="1F497D"/>
                </a:solidFill>
                <a:latin typeface="Tw Cen MT" pitchFamily="34" charset="0"/>
              </a:rPr>
              <a:t>Textos en la lengua que se tenga especificada en el parámetro </a:t>
            </a:r>
            <a:r>
              <a:rPr lang="es-ES" sz="2000" i="1">
                <a:solidFill>
                  <a:srgbClr val="1F497D"/>
                </a:solidFill>
                <a:latin typeface="Tw Cen MT" pitchFamily="34" charset="0"/>
              </a:rPr>
              <a:t>Idioma del Ticket</a:t>
            </a:r>
            <a:r>
              <a:rPr lang="es-ES" sz="2000">
                <a:solidFill>
                  <a:srgbClr val="1F497D"/>
                </a:solidFill>
                <a:latin typeface="Tw Cen MT" pitchFamily="34" charset="0"/>
              </a:rPr>
              <a:t>.</a:t>
            </a:r>
            <a:r>
              <a:rPr lang="es-ES" sz="2000" i="1">
                <a:solidFill>
                  <a:srgbClr val="1F497D"/>
                </a:solidFill>
                <a:latin typeface="Tw Cen MT" pitchFamily="34" charset="0"/>
              </a:rPr>
              <a:t> </a:t>
            </a:r>
          </a:p>
        </p:txBody>
      </p:sp>
    </p:spTree>
    <p:extLst>
      <p:ext uri="{BB962C8B-B14F-4D97-AF65-F5344CB8AC3E}">
        <p14:creationId xmlns:p14="http://schemas.microsoft.com/office/powerpoint/2010/main" val="2811499314"/>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CLIENTES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incluye el alias de cliente como variable a utilizar en el diseño de documentos de facturas</a:t>
            </a:r>
            <a:r>
              <a:rPr lang="es-ES" sz="2000"/>
              <a:t>. </a:t>
            </a:r>
            <a:endParaRPr lang="es-ES" sz="2000">
              <a:solidFill>
                <a:srgbClr val="1F497D"/>
              </a:solidFill>
              <a:latin typeface="Tw Cen MT" pitchFamily="34" charset="0"/>
            </a:endParaRPr>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Facturación</a:t>
            </a:r>
          </a:p>
        </p:txBody>
      </p:sp>
      <p:sp>
        <p:nvSpPr>
          <p:cNvPr id="12"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827584" y="4515966"/>
            <a:ext cx="8712968" cy="648072"/>
          </a:xfrm>
          <a:prstGeom prst="rect">
            <a:avLst/>
          </a:prstGeom>
        </p:spPr>
        <p:txBody>
          <a:bodyPr rtlCol="0">
            <a:noAutofit/>
          </a:bodyPr>
          <a:lstStyle/>
          <a:p>
            <a:pPr marL="0" indent="0" algn="just">
              <a:buNone/>
            </a:pPr>
            <a:r>
              <a:rPr lang="es-ES" sz="2000">
                <a:solidFill>
                  <a:srgbClr val="1F497D"/>
                </a:solidFill>
                <a:latin typeface="Tw Cen MT" pitchFamily="34" charset="0"/>
              </a:rPr>
              <a:t>UTILIDADES -&gt; DISEÑADOR DE DOCUMENTOS –&gt; Editar -&gt; </a:t>
            </a:r>
          </a:p>
        </p:txBody>
      </p:sp>
      <p:pic>
        <p:nvPicPr>
          <p:cNvPr id="62466" name="Picture 2"/>
          <p:cNvPicPr>
            <a:picLocks noChangeAspect="1" noChangeArrowheads="1"/>
          </p:cNvPicPr>
          <p:nvPr/>
        </p:nvPicPr>
        <p:blipFill>
          <a:blip r:embed="rId3" cstate="print"/>
          <a:srcRect/>
          <a:stretch>
            <a:fillRect/>
          </a:stretch>
        </p:blipFill>
        <p:spPr bwMode="auto">
          <a:xfrm>
            <a:off x="7092280" y="4587974"/>
            <a:ext cx="244475" cy="244475"/>
          </a:xfrm>
          <a:prstGeom prst="rect">
            <a:avLst/>
          </a:prstGeom>
          <a:noFill/>
          <a:ln w="9525">
            <a:noFill/>
            <a:miter lim="800000"/>
            <a:headEnd/>
            <a:tailEnd/>
          </a:ln>
        </p:spPr>
      </p:pic>
      <p:pic>
        <p:nvPicPr>
          <p:cNvPr id="62467" name="Picture 3"/>
          <p:cNvPicPr>
            <a:picLocks noChangeAspect="1" noChangeArrowheads="1"/>
          </p:cNvPicPr>
          <p:nvPr/>
        </p:nvPicPr>
        <p:blipFill>
          <a:blip r:embed="rId4" cstate="print"/>
          <a:srcRect/>
          <a:stretch>
            <a:fillRect/>
          </a:stretch>
        </p:blipFill>
        <p:spPr bwMode="auto">
          <a:xfrm>
            <a:off x="3563888" y="1275606"/>
            <a:ext cx="2597150" cy="2979738"/>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CLIENTES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incluir en las facturas de crédito los datos correspondientes a forma de pago, cuenta de pago y fecha de vencimiento.  </a:t>
            </a:r>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Facturación</a:t>
            </a:r>
          </a:p>
        </p:txBody>
      </p:sp>
      <p:sp>
        <p:nvSpPr>
          <p:cNvPr id="12"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1763688" y="4495428"/>
            <a:ext cx="5040560" cy="648072"/>
          </a:xfrm>
          <a:prstGeom prst="rect">
            <a:avLst/>
          </a:prstGeom>
        </p:spPr>
        <p:txBody>
          <a:bodyPr rtlCol="0">
            <a:noAutofit/>
          </a:bodyPr>
          <a:lstStyle/>
          <a:p>
            <a:pPr marL="0" indent="0" algn="just">
              <a:buNone/>
            </a:pPr>
            <a:r>
              <a:rPr lang="es-ES" sz="2000">
                <a:solidFill>
                  <a:srgbClr val="1F497D"/>
                </a:solidFill>
                <a:latin typeface="Tw Cen MT" pitchFamily="34" charset="0"/>
              </a:rPr>
              <a:t>UTILIDADES -&gt; DISEÑADOR DE DOCUMENTOS </a:t>
            </a:r>
          </a:p>
        </p:txBody>
      </p:sp>
      <p:pic>
        <p:nvPicPr>
          <p:cNvPr id="63490" name="Picture 2"/>
          <p:cNvPicPr>
            <a:picLocks noChangeAspect="1" noChangeArrowheads="1"/>
          </p:cNvPicPr>
          <p:nvPr/>
        </p:nvPicPr>
        <p:blipFill>
          <a:blip r:embed="rId3" cstate="print"/>
          <a:srcRect/>
          <a:stretch>
            <a:fillRect/>
          </a:stretch>
        </p:blipFill>
        <p:spPr bwMode="auto">
          <a:xfrm>
            <a:off x="1649165" y="1563638"/>
            <a:ext cx="2425700" cy="2757488"/>
          </a:xfrm>
          <a:prstGeom prst="rect">
            <a:avLst/>
          </a:prstGeom>
          <a:noFill/>
          <a:ln w="9525">
            <a:noFill/>
            <a:miter lim="800000"/>
            <a:headEnd/>
            <a:tailEnd/>
          </a:ln>
        </p:spPr>
      </p:pic>
      <p:pic>
        <p:nvPicPr>
          <p:cNvPr id="63491" name="Picture 3"/>
          <p:cNvPicPr>
            <a:picLocks noChangeAspect="1" noChangeArrowheads="1"/>
          </p:cNvPicPr>
          <p:nvPr/>
        </p:nvPicPr>
        <p:blipFill>
          <a:blip r:embed="rId4" cstate="print"/>
          <a:srcRect/>
          <a:stretch>
            <a:fillRect/>
          </a:stretch>
        </p:blipFill>
        <p:spPr bwMode="auto">
          <a:xfrm>
            <a:off x="4529485" y="1563638"/>
            <a:ext cx="2490787" cy="2847975"/>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CLIENTES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incluyen nuevas funcionalidades en el HISTÓRICO DE FACTURAS (    ).  </a:t>
            </a:r>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Facturación</a:t>
            </a:r>
          </a:p>
        </p:txBody>
      </p:sp>
      <p:sp>
        <p:nvSpPr>
          <p:cNvPr id="12"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1419622"/>
            <a:ext cx="5040560" cy="648072"/>
          </a:xfrm>
          <a:prstGeom prst="rect">
            <a:avLst/>
          </a:prstGeom>
        </p:spPr>
        <p:txBody>
          <a:bodyPr rtlCol="0">
            <a:noAutofit/>
          </a:bodyPr>
          <a:lstStyle/>
          <a:p>
            <a:pPr marL="0" indent="0" algn="just">
              <a:buNone/>
            </a:pPr>
            <a:r>
              <a:rPr lang="es-ES" sz="2000">
                <a:solidFill>
                  <a:srgbClr val="1F497D"/>
                </a:solidFill>
                <a:latin typeface="Tw Cen MT" pitchFamily="34" charset="0"/>
              </a:rPr>
              <a:t>Acotaciones por fechas y por cliente:</a:t>
            </a:r>
          </a:p>
        </p:txBody>
      </p:sp>
      <p:pic>
        <p:nvPicPr>
          <p:cNvPr id="64514" name="Picture 2"/>
          <p:cNvPicPr>
            <a:picLocks noChangeAspect="1" noChangeArrowheads="1"/>
          </p:cNvPicPr>
          <p:nvPr/>
        </p:nvPicPr>
        <p:blipFill>
          <a:blip r:embed="rId3" cstate="print"/>
          <a:srcRect/>
          <a:stretch>
            <a:fillRect/>
          </a:stretch>
        </p:blipFill>
        <p:spPr bwMode="auto">
          <a:xfrm>
            <a:off x="7490954" y="738176"/>
            <a:ext cx="216024" cy="216024"/>
          </a:xfrm>
          <a:prstGeom prst="rect">
            <a:avLst/>
          </a:prstGeom>
          <a:noFill/>
          <a:ln w="9525">
            <a:noFill/>
            <a:miter lim="800000"/>
            <a:headEnd/>
            <a:tailEnd/>
          </a:ln>
        </p:spPr>
      </p:pic>
      <p:pic>
        <p:nvPicPr>
          <p:cNvPr id="64515" name="Picture 3"/>
          <p:cNvPicPr>
            <a:picLocks noChangeAspect="1" noChangeArrowheads="1"/>
          </p:cNvPicPr>
          <p:nvPr/>
        </p:nvPicPr>
        <p:blipFill>
          <a:blip r:embed="rId4" cstate="print"/>
          <a:srcRect b="64404"/>
          <a:stretch>
            <a:fillRect/>
          </a:stretch>
        </p:blipFill>
        <p:spPr bwMode="auto">
          <a:xfrm>
            <a:off x="323528" y="1923678"/>
            <a:ext cx="5291137" cy="1008112"/>
          </a:xfrm>
          <a:prstGeom prst="rect">
            <a:avLst/>
          </a:prstGeom>
          <a:noFill/>
          <a:ln w="9525">
            <a:noFill/>
            <a:miter lim="800000"/>
            <a:headEnd/>
            <a:tailEnd/>
          </a:ln>
        </p:spPr>
      </p:pic>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987824" y="3363838"/>
            <a:ext cx="5040560" cy="648072"/>
          </a:xfrm>
          <a:prstGeom prst="rect">
            <a:avLst/>
          </a:prstGeom>
        </p:spPr>
        <p:txBody>
          <a:bodyPr rtlCol="0">
            <a:noAutofit/>
          </a:bodyPr>
          <a:lstStyle/>
          <a:p>
            <a:pPr marL="0" indent="0" algn="just">
              <a:buNone/>
            </a:pPr>
            <a:r>
              <a:rPr lang="es-ES" sz="2000">
                <a:solidFill>
                  <a:srgbClr val="1F497D"/>
                </a:solidFill>
                <a:latin typeface="Tw Cen MT" pitchFamily="34" charset="0"/>
              </a:rPr>
              <a:t>Totalización de campos:</a:t>
            </a:r>
          </a:p>
        </p:txBody>
      </p:sp>
      <p:pic>
        <p:nvPicPr>
          <p:cNvPr id="64516" name="Picture 4"/>
          <p:cNvPicPr>
            <a:picLocks noChangeAspect="1" noChangeArrowheads="1"/>
          </p:cNvPicPr>
          <p:nvPr/>
        </p:nvPicPr>
        <p:blipFill>
          <a:blip r:embed="rId5" cstate="print"/>
          <a:srcRect t="86157"/>
          <a:stretch>
            <a:fillRect/>
          </a:stretch>
        </p:blipFill>
        <p:spPr bwMode="auto">
          <a:xfrm>
            <a:off x="3059832" y="3828081"/>
            <a:ext cx="5297487" cy="393353"/>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CLIENTES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Facturación</a:t>
            </a:r>
          </a:p>
        </p:txBody>
      </p:sp>
      <p:sp>
        <p:nvSpPr>
          <p:cNvPr id="12"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23528" y="699542"/>
            <a:ext cx="5040560" cy="648072"/>
          </a:xfrm>
          <a:prstGeom prst="rect">
            <a:avLst/>
          </a:prstGeom>
        </p:spPr>
        <p:txBody>
          <a:bodyPr rtlCol="0">
            <a:noAutofit/>
          </a:bodyPr>
          <a:lstStyle/>
          <a:p>
            <a:pPr marL="0" indent="0" algn="just">
              <a:buNone/>
            </a:pPr>
            <a:r>
              <a:rPr lang="es-ES" sz="2000">
                <a:solidFill>
                  <a:srgbClr val="1F497D"/>
                </a:solidFill>
                <a:latin typeface="Tw Cen MT" pitchFamily="34" charset="0"/>
              </a:rPr>
              <a:t>Impresión de listado de facturas (            ):</a:t>
            </a:r>
          </a:p>
        </p:txBody>
      </p:sp>
      <p:pic>
        <p:nvPicPr>
          <p:cNvPr id="65539" name="Picture 3"/>
          <p:cNvPicPr>
            <a:picLocks noChangeAspect="1" noChangeArrowheads="1"/>
          </p:cNvPicPr>
          <p:nvPr/>
        </p:nvPicPr>
        <p:blipFill>
          <a:blip r:embed="rId3" cstate="print"/>
          <a:srcRect/>
          <a:stretch>
            <a:fillRect/>
          </a:stretch>
        </p:blipFill>
        <p:spPr bwMode="auto">
          <a:xfrm>
            <a:off x="3823806" y="771550"/>
            <a:ext cx="742950" cy="269875"/>
          </a:xfrm>
          <a:prstGeom prst="rect">
            <a:avLst/>
          </a:prstGeom>
          <a:noFill/>
          <a:ln w="9525">
            <a:noFill/>
            <a:miter lim="800000"/>
            <a:headEnd/>
            <a:tailEnd/>
          </a:ln>
        </p:spPr>
      </p:pic>
      <p:sp>
        <p:nvSpPr>
          <p:cNvPr id="15"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843808" y="3075806"/>
            <a:ext cx="6408712" cy="648072"/>
          </a:xfrm>
          <a:prstGeom prst="rect">
            <a:avLst/>
          </a:prstGeom>
        </p:spPr>
        <p:txBody>
          <a:bodyPr rtlCol="0">
            <a:noAutofit/>
          </a:bodyPr>
          <a:lstStyle/>
          <a:p>
            <a:pPr marL="0" indent="0" algn="just">
              <a:buNone/>
            </a:pPr>
            <a:r>
              <a:rPr lang="es-ES" sz="2000">
                <a:solidFill>
                  <a:srgbClr val="1F497D"/>
                </a:solidFill>
                <a:latin typeface="Tw Cen MT" pitchFamily="34" charset="0"/>
              </a:rPr>
              <a:t>Impresión de resumen de facturas (            ):</a:t>
            </a:r>
          </a:p>
        </p:txBody>
      </p:sp>
      <p:pic>
        <p:nvPicPr>
          <p:cNvPr id="65540" name="Picture 4"/>
          <p:cNvPicPr>
            <a:picLocks noChangeAspect="1" noChangeArrowheads="1"/>
          </p:cNvPicPr>
          <p:nvPr/>
        </p:nvPicPr>
        <p:blipFill>
          <a:blip r:embed="rId4" cstate="print"/>
          <a:srcRect/>
          <a:stretch>
            <a:fillRect/>
          </a:stretch>
        </p:blipFill>
        <p:spPr bwMode="auto">
          <a:xfrm>
            <a:off x="6507597" y="3147814"/>
            <a:ext cx="750888" cy="269875"/>
          </a:xfrm>
          <a:prstGeom prst="rect">
            <a:avLst/>
          </a:prstGeom>
          <a:noFill/>
          <a:ln w="9525">
            <a:noFill/>
            <a:miter lim="800000"/>
            <a:headEnd/>
            <a:tailEnd/>
          </a:ln>
        </p:spPr>
      </p:pic>
      <p:pic>
        <p:nvPicPr>
          <p:cNvPr id="2" name="Imagen 1"/>
          <p:cNvPicPr>
            <a:picLocks noChangeAspect="1" noChangeArrowheads="1"/>
          </p:cNvPicPr>
          <p:nvPr/>
        </p:nvPicPr>
        <p:blipFill>
          <a:blip r:embed="rId5" cstate="print"/>
          <a:srcRect/>
          <a:stretch>
            <a:fillRect/>
          </a:stretch>
        </p:blipFill>
        <p:spPr bwMode="auto">
          <a:xfrm>
            <a:off x="467544" y="1131590"/>
            <a:ext cx="4464496" cy="1908811"/>
          </a:xfrm>
          <a:prstGeom prst="rect">
            <a:avLst/>
          </a:prstGeom>
          <a:noFill/>
          <a:ln w="9525">
            <a:solidFill>
              <a:srgbClr val="D8D8D8"/>
            </a:solidFill>
            <a:miter lim="800000"/>
            <a:headEnd/>
            <a:tailEnd/>
          </a:ln>
        </p:spPr>
      </p:pic>
      <p:pic>
        <p:nvPicPr>
          <p:cNvPr id="3" name="Imagen 2"/>
          <p:cNvPicPr>
            <a:picLocks noChangeAspect="1" noChangeArrowheads="1"/>
          </p:cNvPicPr>
          <p:nvPr/>
        </p:nvPicPr>
        <p:blipFill>
          <a:blip r:embed="rId6" cstate="print"/>
          <a:srcRect/>
          <a:stretch>
            <a:fillRect/>
          </a:stretch>
        </p:blipFill>
        <p:spPr bwMode="auto">
          <a:xfrm>
            <a:off x="3419872" y="3435846"/>
            <a:ext cx="4464496" cy="1562499"/>
          </a:xfrm>
          <a:prstGeom prst="rect">
            <a:avLst/>
          </a:prstGeom>
          <a:noFill/>
          <a:ln w="9525">
            <a:solidFill>
              <a:srgbClr val="D8D8D8"/>
            </a:solid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CLIENTES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FacturaE</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puede configurar la factura electrónica (   ) para que al generarse se solicite la referencia del contrato del receptor para incluirla en el archivo generado (sólo en versiones 3.2.2 o superiores de FacturaE).</a:t>
            </a:r>
          </a:p>
          <a:p>
            <a:pPr marL="0" indent="0" algn="just">
              <a:buFont typeface="Wingdings" pitchFamily="2" charset="2"/>
              <a:buChar char="§"/>
            </a:pPr>
            <a:endParaRPr lang="es-ES" sz="2000">
              <a:solidFill>
                <a:srgbClr val="1F497D"/>
              </a:solidFill>
              <a:latin typeface="Tw Cen MT" pitchFamily="34" charset="0"/>
            </a:endParaRPr>
          </a:p>
        </p:txBody>
      </p:sp>
      <p:pic>
        <p:nvPicPr>
          <p:cNvPr id="66562" name="Picture 2"/>
          <p:cNvPicPr>
            <a:picLocks noChangeAspect="1" noChangeArrowheads="1"/>
          </p:cNvPicPr>
          <p:nvPr/>
        </p:nvPicPr>
        <p:blipFill>
          <a:blip r:embed="rId3" cstate="print"/>
          <a:srcRect/>
          <a:stretch>
            <a:fillRect/>
          </a:stretch>
        </p:blipFill>
        <p:spPr bwMode="auto">
          <a:xfrm>
            <a:off x="5042682" y="718859"/>
            <a:ext cx="187325" cy="212725"/>
          </a:xfrm>
          <a:prstGeom prst="rect">
            <a:avLst/>
          </a:prstGeom>
          <a:noFill/>
          <a:ln w="9525">
            <a:noFill/>
            <a:miter lim="800000"/>
            <a:headEnd/>
            <a:tailEnd/>
          </a:ln>
        </p:spPr>
      </p:pic>
      <p:grpSp>
        <p:nvGrpSpPr>
          <p:cNvPr id="66563" name="Group 3"/>
          <p:cNvGrpSpPr>
            <a:grpSpLocks/>
          </p:cNvGrpSpPr>
          <p:nvPr/>
        </p:nvGrpSpPr>
        <p:grpSpPr bwMode="auto">
          <a:xfrm>
            <a:off x="2339752" y="1995686"/>
            <a:ext cx="4331006" cy="2088232"/>
            <a:chOff x="1788" y="10728"/>
            <a:chExt cx="8603" cy="4146"/>
          </a:xfrm>
        </p:grpSpPr>
        <p:pic>
          <p:nvPicPr>
            <p:cNvPr id="66564" name="Picture 4"/>
            <p:cNvPicPr>
              <a:picLocks noChangeAspect="1" noChangeArrowheads="1"/>
            </p:cNvPicPr>
            <p:nvPr/>
          </p:nvPicPr>
          <p:blipFill>
            <a:blip r:embed="rId4" cstate="print"/>
            <a:srcRect/>
            <a:stretch>
              <a:fillRect/>
            </a:stretch>
          </p:blipFill>
          <p:spPr bwMode="auto">
            <a:xfrm>
              <a:off x="1788" y="10728"/>
              <a:ext cx="6517" cy="4056"/>
            </a:xfrm>
            <a:prstGeom prst="rect">
              <a:avLst/>
            </a:prstGeom>
            <a:noFill/>
            <a:ln w="9525">
              <a:noFill/>
              <a:miter lim="800000"/>
              <a:headEnd/>
              <a:tailEnd/>
            </a:ln>
          </p:spPr>
        </p:pic>
        <p:pic>
          <p:nvPicPr>
            <p:cNvPr id="66565" name="Picture 5"/>
            <p:cNvPicPr>
              <a:picLocks noChangeAspect="1" noChangeArrowheads="1"/>
            </p:cNvPicPr>
            <p:nvPr/>
          </p:nvPicPr>
          <p:blipFill>
            <a:blip r:embed="rId5" cstate="print"/>
            <a:srcRect/>
            <a:stretch>
              <a:fillRect/>
            </a:stretch>
          </p:blipFill>
          <p:spPr bwMode="auto">
            <a:xfrm>
              <a:off x="6660" y="13319"/>
              <a:ext cx="3731" cy="1555"/>
            </a:xfrm>
            <a:prstGeom prst="rect">
              <a:avLst/>
            </a:prstGeom>
            <a:noFill/>
            <a:ln w="9525">
              <a:noFill/>
              <a:miter lim="800000"/>
              <a:headEnd/>
              <a:tailEnd/>
            </a:ln>
          </p:spPr>
        </p:pic>
      </p:grpSp>
    </p:spTree>
    <p:extLst>
      <p:ext uri="{BB962C8B-B14F-4D97-AF65-F5344CB8AC3E}">
        <p14:creationId xmlns:p14="http://schemas.microsoft.com/office/powerpoint/2010/main" val="2811499314"/>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CLIENTES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Generación de listas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acotar por marca ‘Ventas a Precio de Compra’ en ficha de cliente.</a:t>
            </a:r>
          </a:p>
          <a:p>
            <a:pPr marL="0" indent="0" algn="just">
              <a:buFont typeface="Wingdings" pitchFamily="2" charset="2"/>
              <a:buChar char="§"/>
            </a:pPr>
            <a:endParaRPr lang="es-ES" sz="2000">
              <a:solidFill>
                <a:srgbClr val="1F497D"/>
              </a:solidFill>
              <a:latin typeface="Tw Cen MT" pitchFamily="34" charset="0"/>
            </a:endParaRPr>
          </a:p>
        </p:txBody>
      </p:sp>
      <p:pic>
        <p:nvPicPr>
          <p:cNvPr id="67586" name="Picture 2"/>
          <p:cNvPicPr>
            <a:picLocks noChangeAspect="1" noChangeArrowheads="1"/>
          </p:cNvPicPr>
          <p:nvPr/>
        </p:nvPicPr>
        <p:blipFill>
          <a:blip r:embed="rId3" cstate="print"/>
          <a:srcRect/>
          <a:stretch>
            <a:fillRect/>
          </a:stretch>
        </p:blipFill>
        <p:spPr bwMode="auto">
          <a:xfrm>
            <a:off x="2843808" y="1131590"/>
            <a:ext cx="3129334" cy="3671403"/>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19 Grupo"/>
          <p:cNvGrpSpPr/>
          <p:nvPr/>
        </p:nvGrpSpPr>
        <p:grpSpPr>
          <a:xfrm>
            <a:off x="5724128" y="0"/>
            <a:ext cx="3419872" cy="5143500"/>
            <a:chOff x="4572000" y="0"/>
            <a:chExt cx="4572000" cy="5143500"/>
          </a:xfrm>
        </p:grpSpPr>
        <p:grpSp>
          <p:nvGrpSpPr>
            <p:cNvPr id="15" name="14 Grupo"/>
            <p:cNvGrpSpPr/>
            <p:nvPr/>
          </p:nvGrpSpPr>
          <p:grpSpPr>
            <a:xfrm>
              <a:off x="4572000" y="0"/>
              <a:ext cx="4572000" cy="5143500"/>
              <a:chOff x="4572000" y="0"/>
              <a:chExt cx="4572000" cy="5143500"/>
            </a:xfrm>
          </p:grpSpPr>
          <p:sp>
            <p:nvSpPr>
              <p:cNvPr id="10" name="9 Rectángulo"/>
              <p:cNvSpPr/>
              <p:nvPr/>
            </p:nvSpPr>
            <p:spPr>
              <a:xfrm>
                <a:off x="4572000" y="0"/>
                <a:ext cx="4572000" cy="51435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Rectángulo"/>
              <p:cNvSpPr/>
              <p:nvPr/>
            </p:nvSpPr>
            <p:spPr>
              <a:xfrm>
                <a:off x="5076056" y="3003798"/>
                <a:ext cx="1368152"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9" name="18 Rectángulo"/>
            <p:cNvSpPr/>
            <p:nvPr/>
          </p:nvSpPr>
          <p:spPr>
            <a:xfrm>
              <a:off x="5076056" y="3003798"/>
              <a:ext cx="1440160"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23" name="22 Grupo"/>
          <p:cNvGrpSpPr/>
          <p:nvPr/>
        </p:nvGrpSpPr>
        <p:grpSpPr>
          <a:xfrm>
            <a:off x="5868144" y="2067694"/>
            <a:ext cx="3024336" cy="1331212"/>
            <a:chOff x="5076056" y="1779662"/>
            <a:chExt cx="3762630" cy="1656184"/>
          </a:xfrm>
        </p:grpSpPr>
        <p:pic>
          <p:nvPicPr>
            <p:cNvPr id="2050" name="Picture 2"/>
            <p:cNvPicPr>
              <a:picLocks noChangeAspect="1" noChangeArrowheads="1"/>
            </p:cNvPicPr>
            <p:nvPr/>
          </p:nvPicPr>
          <p:blipFill>
            <a:blip r:embed="rId3" cstate="print"/>
            <a:srcRect/>
            <a:stretch>
              <a:fillRect/>
            </a:stretch>
          </p:blipFill>
          <p:spPr bwMode="auto">
            <a:xfrm>
              <a:off x="5148064" y="1779662"/>
              <a:ext cx="3690622" cy="1532061"/>
            </a:xfrm>
            <a:prstGeom prst="rect">
              <a:avLst/>
            </a:prstGeom>
            <a:noFill/>
            <a:ln w="9525">
              <a:noFill/>
              <a:miter lim="800000"/>
              <a:headEnd/>
              <a:tailEnd/>
            </a:ln>
          </p:spPr>
        </p:pic>
        <p:sp>
          <p:nvSpPr>
            <p:cNvPr id="22" name="21 Rectángulo"/>
            <p:cNvSpPr/>
            <p:nvPr/>
          </p:nvSpPr>
          <p:spPr>
            <a:xfrm>
              <a:off x="5076056" y="2931790"/>
              <a:ext cx="1296144" cy="504056"/>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7" name="26 Rectángulo"/>
          <p:cNvSpPr/>
          <p:nvPr/>
        </p:nvSpPr>
        <p:spPr>
          <a:xfrm>
            <a:off x="971600" y="1936452"/>
            <a:ext cx="4320480" cy="923330"/>
          </a:xfrm>
          <a:prstGeom prst="rect">
            <a:avLst/>
          </a:prstGeom>
        </p:spPr>
        <p:txBody>
          <a:bodyPr wrap="square">
            <a:spAutoFit/>
          </a:bodyPr>
          <a:lstStyle/>
          <a:p>
            <a:r>
              <a:rPr lang="es-ES" sz="5400">
                <a:solidFill>
                  <a:schemeClr val="accent1">
                    <a:lumMod val="60000"/>
                    <a:lumOff val="40000"/>
                  </a:schemeClr>
                </a:solidFill>
                <a:latin typeface="Tw Cen MT" pitchFamily="34" charset="0"/>
                <a:cs typeface="Segoe UI" pitchFamily="34" charset="0"/>
              </a:rPr>
              <a:t>ARTÍCULOS</a:t>
            </a:r>
            <a:endParaRPr lang="es-ES" sz="5400"/>
          </a:p>
        </p:txBody>
      </p:sp>
      <p:sp>
        <p:nvSpPr>
          <p:cNvPr id="28" name="27 Rectángulo"/>
          <p:cNvSpPr/>
          <p:nvPr/>
        </p:nvSpPr>
        <p:spPr>
          <a:xfrm>
            <a:off x="899592" y="2008460"/>
            <a:ext cx="45719" cy="727698"/>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441306458"/>
      </p:ext>
    </p:extLst>
  </p:cSld>
  <p:clrMapOvr>
    <a:masterClrMapping/>
  </p:clrMapOvr>
  <p:transition spd="slow">
    <p:cove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CLIENTES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Generación de listas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incluyen las categorías inferidas e implícitas en los filtros para generación de listas de clientes.</a:t>
            </a:r>
          </a:p>
        </p:txBody>
      </p:sp>
      <p:grpSp>
        <p:nvGrpSpPr>
          <p:cNvPr id="17" name="16 Grupo"/>
          <p:cNvGrpSpPr/>
          <p:nvPr/>
        </p:nvGrpSpPr>
        <p:grpSpPr>
          <a:xfrm>
            <a:off x="1835696" y="1635646"/>
            <a:ext cx="6006033" cy="3111700"/>
            <a:chOff x="1259632" y="1419622"/>
            <a:chExt cx="6006033" cy="3111700"/>
          </a:xfrm>
        </p:grpSpPr>
        <p:pic>
          <p:nvPicPr>
            <p:cNvPr id="68611" name="Picture 3"/>
            <p:cNvPicPr>
              <a:picLocks noChangeAspect="1" noChangeArrowheads="1"/>
            </p:cNvPicPr>
            <p:nvPr/>
          </p:nvPicPr>
          <p:blipFill>
            <a:blip r:embed="rId3" cstate="print"/>
            <a:srcRect/>
            <a:stretch>
              <a:fillRect/>
            </a:stretch>
          </p:blipFill>
          <p:spPr bwMode="auto">
            <a:xfrm>
              <a:off x="1259632" y="1419622"/>
              <a:ext cx="2664296" cy="3111700"/>
            </a:xfrm>
            <a:prstGeom prst="rect">
              <a:avLst/>
            </a:prstGeom>
            <a:noFill/>
            <a:ln w="9525">
              <a:noFill/>
              <a:miter lim="800000"/>
              <a:headEnd/>
              <a:tailEnd/>
            </a:ln>
          </p:spPr>
        </p:pic>
        <p:pic>
          <p:nvPicPr>
            <p:cNvPr id="68615" name="Picture 7"/>
            <p:cNvPicPr>
              <a:picLocks noChangeAspect="1" noChangeArrowheads="1"/>
            </p:cNvPicPr>
            <p:nvPr/>
          </p:nvPicPr>
          <p:blipFill>
            <a:blip r:embed="rId4" cstate="print"/>
            <a:srcRect/>
            <a:stretch>
              <a:fillRect/>
            </a:stretch>
          </p:blipFill>
          <p:spPr bwMode="auto">
            <a:xfrm>
              <a:off x="4283968" y="2506181"/>
              <a:ext cx="2981697" cy="1989826"/>
            </a:xfrm>
            <a:prstGeom prst="rect">
              <a:avLst/>
            </a:prstGeom>
            <a:noFill/>
            <a:ln w="9525">
              <a:noFill/>
              <a:miter lim="800000"/>
              <a:headEnd/>
              <a:tailEnd/>
            </a:ln>
          </p:spPr>
        </p:pic>
        <p:sp>
          <p:nvSpPr>
            <p:cNvPr id="16" name="15 Flecha derecha"/>
            <p:cNvSpPr/>
            <p:nvPr/>
          </p:nvSpPr>
          <p:spPr>
            <a:xfrm>
              <a:off x="3635896" y="3979715"/>
              <a:ext cx="720080" cy="216024"/>
            </a:xfrm>
            <a:prstGeom prst="rightArrow">
              <a:avLst/>
            </a:prstGeom>
            <a:solidFill>
              <a:srgbClr val="BF3F17"/>
            </a:solidFill>
            <a:ln w="3175">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extLst>
      <p:ext uri="{BB962C8B-B14F-4D97-AF65-F5344CB8AC3E}">
        <p14:creationId xmlns:p14="http://schemas.microsoft.com/office/powerpoint/2010/main" val="2811499314"/>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CLIENTES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Modificación mediante listas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modificar masivamente la marca ‘Ventas a Precio de Compra’ de fichas de clientes.</a:t>
            </a:r>
          </a:p>
        </p:txBody>
      </p:sp>
      <p:pic>
        <p:nvPicPr>
          <p:cNvPr id="69634" name="Picture 2"/>
          <p:cNvPicPr>
            <a:picLocks noChangeAspect="1" noChangeArrowheads="1"/>
          </p:cNvPicPr>
          <p:nvPr/>
        </p:nvPicPr>
        <p:blipFill>
          <a:blip r:embed="rId3" cstate="print"/>
          <a:srcRect/>
          <a:stretch>
            <a:fillRect/>
          </a:stretch>
        </p:blipFill>
        <p:spPr bwMode="auto">
          <a:xfrm>
            <a:off x="2483768" y="1419622"/>
            <a:ext cx="4268787" cy="2860675"/>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CLIENTES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Generador de informes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incluye la fecha de último pago del cliente para su utilización en la generación de informes.</a:t>
            </a:r>
          </a:p>
        </p:txBody>
      </p:sp>
      <p:pic>
        <p:nvPicPr>
          <p:cNvPr id="70658" name="Picture 2"/>
          <p:cNvPicPr>
            <a:picLocks noChangeAspect="1" noChangeArrowheads="1"/>
          </p:cNvPicPr>
          <p:nvPr/>
        </p:nvPicPr>
        <p:blipFill>
          <a:blip r:embed="rId3" cstate="print"/>
          <a:srcRect/>
          <a:stretch>
            <a:fillRect/>
          </a:stretch>
        </p:blipFill>
        <p:spPr bwMode="auto">
          <a:xfrm>
            <a:off x="3059832" y="1307801"/>
            <a:ext cx="4431644" cy="3600400"/>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CLIENTES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Generador de informes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incluye la marca ‘Ventas a Precio de Compra’ de la ficha del cliente para su utilización en la generación de informes.</a:t>
            </a:r>
          </a:p>
        </p:txBody>
      </p:sp>
      <p:pic>
        <p:nvPicPr>
          <p:cNvPr id="71682" name="Picture 2"/>
          <p:cNvPicPr>
            <a:picLocks noChangeAspect="1" noChangeArrowheads="1"/>
          </p:cNvPicPr>
          <p:nvPr/>
        </p:nvPicPr>
        <p:blipFill>
          <a:blip r:embed="rId3" cstate="print"/>
          <a:srcRect/>
          <a:stretch>
            <a:fillRect/>
          </a:stretch>
        </p:blipFill>
        <p:spPr bwMode="auto">
          <a:xfrm>
            <a:off x="2627784" y="1464695"/>
            <a:ext cx="3927233" cy="3509442"/>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CLIENTES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Generador de informes</a:t>
            </a:r>
          </a:p>
        </p:txBody>
      </p:sp>
      <p:sp>
        <p:nvSpPr>
          <p:cNvPr id="10"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1059582"/>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incluyen las categorías de clientes para poder generar informes en base a ellas.</a:t>
            </a:r>
          </a:p>
        </p:txBody>
      </p:sp>
      <p:sp>
        <p:nvSpPr>
          <p:cNvPr id="11"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2139702"/>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incluye la cuenta corriente del cliente como criterio de selección y de acotación.</a:t>
            </a:r>
          </a:p>
        </p:txBody>
      </p:sp>
    </p:spTree>
    <p:extLst>
      <p:ext uri="{BB962C8B-B14F-4D97-AF65-F5344CB8AC3E}">
        <p14:creationId xmlns:p14="http://schemas.microsoft.com/office/powerpoint/2010/main" val="2811499314"/>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9 Grupo"/>
          <p:cNvGrpSpPr/>
          <p:nvPr/>
        </p:nvGrpSpPr>
        <p:grpSpPr>
          <a:xfrm>
            <a:off x="5724128" y="0"/>
            <a:ext cx="3419872" cy="5143500"/>
            <a:chOff x="4572000" y="0"/>
            <a:chExt cx="4572000" cy="5143500"/>
          </a:xfrm>
        </p:grpSpPr>
        <p:grpSp>
          <p:nvGrpSpPr>
            <p:cNvPr id="3" name="14 Grupo"/>
            <p:cNvGrpSpPr/>
            <p:nvPr/>
          </p:nvGrpSpPr>
          <p:grpSpPr>
            <a:xfrm>
              <a:off x="4572000" y="0"/>
              <a:ext cx="4572000" cy="5143500"/>
              <a:chOff x="4572000" y="0"/>
              <a:chExt cx="4572000" cy="5143500"/>
            </a:xfrm>
          </p:grpSpPr>
          <p:sp>
            <p:nvSpPr>
              <p:cNvPr id="10" name="9 Rectángulo"/>
              <p:cNvSpPr/>
              <p:nvPr/>
            </p:nvSpPr>
            <p:spPr>
              <a:xfrm>
                <a:off x="4572000" y="0"/>
                <a:ext cx="4572000" cy="51435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Rectángulo"/>
              <p:cNvSpPr/>
              <p:nvPr/>
            </p:nvSpPr>
            <p:spPr>
              <a:xfrm>
                <a:off x="5076056" y="3003798"/>
                <a:ext cx="1368152"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9" name="18 Rectángulo"/>
            <p:cNvSpPr/>
            <p:nvPr/>
          </p:nvSpPr>
          <p:spPr>
            <a:xfrm>
              <a:off x="5076056" y="3003798"/>
              <a:ext cx="1440160"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 name="22 Grupo"/>
          <p:cNvGrpSpPr/>
          <p:nvPr/>
        </p:nvGrpSpPr>
        <p:grpSpPr>
          <a:xfrm>
            <a:off x="5868144" y="2067694"/>
            <a:ext cx="3024336" cy="1331212"/>
            <a:chOff x="5076056" y="1779662"/>
            <a:chExt cx="3762630" cy="1656184"/>
          </a:xfrm>
        </p:grpSpPr>
        <p:pic>
          <p:nvPicPr>
            <p:cNvPr id="2050" name="Picture 2"/>
            <p:cNvPicPr>
              <a:picLocks noChangeAspect="1" noChangeArrowheads="1"/>
            </p:cNvPicPr>
            <p:nvPr/>
          </p:nvPicPr>
          <p:blipFill>
            <a:blip r:embed="rId3" cstate="print"/>
            <a:srcRect/>
            <a:stretch>
              <a:fillRect/>
            </a:stretch>
          </p:blipFill>
          <p:spPr bwMode="auto">
            <a:xfrm>
              <a:off x="5148064" y="1779662"/>
              <a:ext cx="3690622" cy="1532061"/>
            </a:xfrm>
            <a:prstGeom prst="rect">
              <a:avLst/>
            </a:prstGeom>
            <a:noFill/>
            <a:ln w="9525">
              <a:noFill/>
              <a:miter lim="800000"/>
              <a:headEnd/>
              <a:tailEnd/>
            </a:ln>
          </p:spPr>
        </p:pic>
        <p:sp>
          <p:nvSpPr>
            <p:cNvPr id="22" name="21 Rectángulo"/>
            <p:cNvSpPr/>
            <p:nvPr/>
          </p:nvSpPr>
          <p:spPr>
            <a:xfrm>
              <a:off x="5076056" y="2931790"/>
              <a:ext cx="1296144" cy="504056"/>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7" name="26 Rectángulo"/>
          <p:cNvSpPr/>
          <p:nvPr/>
        </p:nvSpPr>
        <p:spPr>
          <a:xfrm>
            <a:off x="827584" y="1936452"/>
            <a:ext cx="4536504" cy="923330"/>
          </a:xfrm>
          <a:prstGeom prst="rect">
            <a:avLst/>
          </a:prstGeom>
        </p:spPr>
        <p:txBody>
          <a:bodyPr wrap="square">
            <a:spAutoFit/>
          </a:bodyPr>
          <a:lstStyle/>
          <a:p>
            <a:r>
              <a:rPr lang="es-ES" sz="5400">
                <a:solidFill>
                  <a:schemeClr val="accent1">
                    <a:lumMod val="60000"/>
                    <a:lumOff val="40000"/>
                  </a:schemeClr>
                </a:solidFill>
                <a:latin typeface="Tw Cen MT" pitchFamily="34" charset="0"/>
                <a:cs typeface="Segoe UI" pitchFamily="34" charset="0"/>
              </a:rPr>
              <a:t>PROVEEDORES</a:t>
            </a:r>
            <a:endParaRPr lang="es-ES" sz="5400"/>
          </a:p>
        </p:txBody>
      </p:sp>
      <p:sp>
        <p:nvSpPr>
          <p:cNvPr id="28" name="27 Rectángulo"/>
          <p:cNvSpPr/>
          <p:nvPr/>
        </p:nvSpPr>
        <p:spPr>
          <a:xfrm>
            <a:off x="755576" y="2008460"/>
            <a:ext cx="45719" cy="727698"/>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441306458"/>
      </p:ext>
    </p:extLst>
  </p:cSld>
  <p:clrMapOvr>
    <a:masterClrMapping/>
  </p:clrMapOvr>
  <p:transition spd="slow">
    <p:cove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PROVEEDORES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Bases de datos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que la base de datos incluya varios códigos de barras en el mismo campo (admite hasta 150 caracteres). Se deberá especificar qué separador se utiliza en ese campo (no puede ser el mismo separador de campos general de la base de datos).</a:t>
            </a:r>
          </a:p>
        </p:txBody>
      </p:sp>
      <p:pic>
        <p:nvPicPr>
          <p:cNvPr id="1026" name="Picture 2"/>
          <p:cNvPicPr>
            <a:picLocks noChangeAspect="1" noChangeArrowheads="1"/>
          </p:cNvPicPr>
          <p:nvPr/>
        </p:nvPicPr>
        <p:blipFill>
          <a:blip r:embed="rId3" cstate="print"/>
          <a:srcRect/>
          <a:stretch>
            <a:fillRect/>
          </a:stretch>
        </p:blipFill>
        <p:spPr bwMode="auto">
          <a:xfrm>
            <a:off x="3297486" y="1779662"/>
            <a:ext cx="4115444" cy="3240360"/>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9 Grupo"/>
          <p:cNvGrpSpPr/>
          <p:nvPr/>
        </p:nvGrpSpPr>
        <p:grpSpPr>
          <a:xfrm>
            <a:off x="5724128" y="0"/>
            <a:ext cx="3419872" cy="5143500"/>
            <a:chOff x="4572000" y="0"/>
            <a:chExt cx="4572000" cy="5143500"/>
          </a:xfrm>
        </p:grpSpPr>
        <p:grpSp>
          <p:nvGrpSpPr>
            <p:cNvPr id="3" name="14 Grupo"/>
            <p:cNvGrpSpPr/>
            <p:nvPr/>
          </p:nvGrpSpPr>
          <p:grpSpPr>
            <a:xfrm>
              <a:off x="4572000" y="0"/>
              <a:ext cx="4572000" cy="5143500"/>
              <a:chOff x="4572000" y="0"/>
              <a:chExt cx="4572000" cy="5143500"/>
            </a:xfrm>
          </p:grpSpPr>
          <p:sp>
            <p:nvSpPr>
              <p:cNvPr id="10" name="9 Rectángulo"/>
              <p:cNvSpPr/>
              <p:nvPr/>
            </p:nvSpPr>
            <p:spPr>
              <a:xfrm>
                <a:off x="4572000" y="0"/>
                <a:ext cx="4572000" cy="51435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Rectángulo"/>
              <p:cNvSpPr/>
              <p:nvPr/>
            </p:nvSpPr>
            <p:spPr>
              <a:xfrm>
                <a:off x="5076056" y="3003798"/>
                <a:ext cx="1368152"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9" name="18 Rectángulo"/>
            <p:cNvSpPr/>
            <p:nvPr/>
          </p:nvSpPr>
          <p:spPr>
            <a:xfrm>
              <a:off x="5076056" y="3003798"/>
              <a:ext cx="1440160"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 name="22 Grupo"/>
          <p:cNvGrpSpPr/>
          <p:nvPr/>
        </p:nvGrpSpPr>
        <p:grpSpPr>
          <a:xfrm>
            <a:off x="5868144" y="2067694"/>
            <a:ext cx="3024336" cy="1331212"/>
            <a:chOff x="5076056" y="1779662"/>
            <a:chExt cx="3762630" cy="1656184"/>
          </a:xfrm>
        </p:grpSpPr>
        <p:pic>
          <p:nvPicPr>
            <p:cNvPr id="2050" name="Picture 2"/>
            <p:cNvPicPr>
              <a:picLocks noChangeAspect="1" noChangeArrowheads="1"/>
            </p:cNvPicPr>
            <p:nvPr/>
          </p:nvPicPr>
          <p:blipFill>
            <a:blip r:embed="rId3" cstate="print"/>
            <a:srcRect/>
            <a:stretch>
              <a:fillRect/>
            </a:stretch>
          </p:blipFill>
          <p:spPr bwMode="auto">
            <a:xfrm>
              <a:off x="5148064" y="1779662"/>
              <a:ext cx="3690622" cy="1532061"/>
            </a:xfrm>
            <a:prstGeom prst="rect">
              <a:avLst/>
            </a:prstGeom>
            <a:noFill/>
            <a:ln w="9525">
              <a:noFill/>
              <a:miter lim="800000"/>
              <a:headEnd/>
              <a:tailEnd/>
            </a:ln>
          </p:spPr>
        </p:pic>
        <p:sp>
          <p:nvSpPr>
            <p:cNvPr id="22" name="21 Rectángulo"/>
            <p:cNvSpPr/>
            <p:nvPr/>
          </p:nvSpPr>
          <p:spPr>
            <a:xfrm>
              <a:off x="5076056" y="2931790"/>
              <a:ext cx="1296144" cy="504056"/>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7" name="26 Rectángulo"/>
          <p:cNvSpPr/>
          <p:nvPr/>
        </p:nvSpPr>
        <p:spPr>
          <a:xfrm>
            <a:off x="395536" y="1936452"/>
            <a:ext cx="5184575" cy="830997"/>
          </a:xfrm>
          <a:prstGeom prst="rect">
            <a:avLst/>
          </a:prstGeom>
        </p:spPr>
        <p:txBody>
          <a:bodyPr wrap="square">
            <a:spAutoFit/>
          </a:bodyPr>
          <a:lstStyle/>
          <a:p>
            <a:r>
              <a:rPr lang="es-ES" sz="4800">
                <a:solidFill>
                  <a:schemeClr val="accent1">
                    <a:lumMod val="60000"/>
                    <a:lumOff val="40000"/>
                  </a:schemeClr>
                </a:solidFill>
                <a:latin typeface="Tw Cen MT" pitchFamily="34" charset="0"/>
                <a:cs typeface="Segoe UI" pitchFamily="34" charset="0"/>
              </a:rPr>
              <a:t>COMUNICACIONES</a:t>
            </a:r>
            <a:endParaRPr lang="es-ES" sz="4800"/>
          </a:p>
        </p:txBody>
      </p:sp>
      <p:sp>
        <p:nvSpPr>
          <p:cNvPr id="28" name="27 Rectángulo"/>
          <p:cNvSpPr/>
          <p:nvPr/>
        </p:nvSpPr>
        <p:spPr>
          <a:xfrm>
            <a:off x="323528" y="2008460"/>
            <a:ext cx="45719" cy="727698"/>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441306458"/>
      </p:ext>
    </p:extLst>
  </p:cSld>
  <p:clrMapOvr>
    <a:masterClrMapping/>
  </p:clrMapOvr>
  <p:transition spd="slow">
    <p:cove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COMUNICACIONES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Protocolos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incluye plantilla del protocolo Fedicom v3 para el proveedor Federación.</a:t>
            </a:r>
          </a:p>
        </p:txBody>
      </p:sp>
      <p:pic>
        <p:nvPicPr>
          <p:cNvPr id="72706" name="Picture 2"/>
          <p:cNvPicPr>
            <a:picLocks noChangeAspect="1" noChangeArrowheads="1"/>
          </p:cNvPicPr>
          <p:nvPr/>
        </p:nvPicPr>
        <p:blipFill>
          <a:blip r:embed="rId3" cstate="print"/>
          <a:srcRect/>
          <a:stretch>
            <a:fillRect/>
          </a:stretch>
        </p:blipFill>
        <p:spPr bwMode="auto">
          <a:xfrm>
            <a:off x="755576" y="1491630"/>
            <a:ext cx="2592288" cy="1529173"/>
          </a:xfrm>
          <a:prstGeom prst="rect">
            <a:avLst/>
          </a:prstGeom>
          <a:noFill/>
          <a:ln w="9525">
            <a:noFill/>
            <a:miter lim="800000"/>
            <a:headEnd/>
            <a:tailEnd/>
          </a:ln>
        </p:spPr>
      </p:pic>
      <p:pic>
        <p:nvPicPr>
          <p:cNvPr id="72707" name="Picture 3"/>
          <p:cNvPicPr>
            <a:picLocks noChangeAspect="1" noChangeArrowheads="1"/>
          </p:cNvPicPr>
          <p:nvPr/>
        </p:nvPicPr>
        <p:blipFill>
          <a:blip r:embed="rId4" cstate="print"/>
          <a:srcRect/>
          <a:stretch>
            <a:fillRect/>
          </a:stretch>
        </p:blipFill>
        <p:spPr bwMode="auto">
          <a:xfrm>
            <a:off x="4067944" y="1491630"/>
            <a:ext cx="3725534" cy="3096344"/>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9 Grupo"/>
          <p:cNvGrpSpPr/>
          <p:nvPr/>
        </p:nvGrpSpPr>
        <p:grpSpPr>
          <a:xfrm>
            <a:off x="5724128" y="0"/>
            <a:ext cx="3419872" cy="5143500"/>
            <a:chOff x="4572000" y="0"/>
            <a:chExt cx="4572000" cy="5143500"/>
          </a:xfrm>
        </p:grpSpPr>
        <p:grpSp>
          <p:nvGrpSpPr>
            <p:cNvPr id="3" name="14 Grupo"/>
            <p:cNvGrpSpPr/>
            <p:nvPr/>
          </p:nvGrpSpPr>
          <p:grpSpPr>
            <a:xfrm>
              <a:off x="4572000" y="0"/>
              <a:ext cx="4572000" cy="5143500"/>
              <a:chOff x="4572000" y="0"/>
              <a:chExt cx="4572000" cy="5143500"/>
            </a:xfrm>
          </p:grpSpPr>
          <p:sp>
            <p:nvSpPr>
              <p:cNvPr id="10" name="9 Rectángulo"/>
              <p:cNvSpPr/>
              <p:nvPr/>
            </p:nvSpPr>
            <p:spPr>
              <a:xfrm>
                <a:off x="4572000" y="0"/>
                <a:ext cx="4572000" cy="51435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Rectángulo"/>
              <p:cNvSpPr/>
              <p:nvPr/>
            </p:nvSpPr>
            <p:spPr>
              <a:xfrm>
                <a:off x="5076056" y="3003798"/>
                <a:ext cx="1368152"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9" name="18 Rectángulo"/>
            <p:cNvSpPr/>
            <p:nvPr/>
          </p:nvSpPr>
          <p:spPr>
            <a:xfrm>
              <a:off x="5076056" y="3003798"/>
              <a:ext cx="1440160"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 name="22 Grupo"/>
          <p:cNvGrpSpPr/>
          <p:nvPr/>
        </p:nvGrpSpPr>
        <p:grpSpPr>
          <a:xfrm>
            <a:off x="5868144" y="2067694"/>
            <a:ext cx="3024336" cy="1331212"/>
            <a:chOff x="5076056" y="1779662"/>
            <a:chExt cx="3762630" cy="1656184"/>
          </a:xfrm>
        </p:grpSpPr>
        <p:pic>
          <p:nvPicPr>
            <p:cNvPr id="2050" name="Picture 2"/>
            <p:cNvPicPr>
              <a:picLocks noChangeAspect="1" noChangeArrowheads="1"/>
            </p:cNvPicPr>
            <p:nvPr/>
          </p:nvPicPr>
          <p:blipFill>
            <a:blip r:embed="rId3" cstate="print"/>
            <a:srcRect/>
            <a:stretch>
              <a:fillRect/>
            </a:stretch>
          </p:blipFill>
          <p:spPr bwMode="auto">
            <a:xfrm>
              <a:off x="5148064" y="1779662"/>
              <a:ext cx="3690622" cy="1532061"/>
            </a:xfrm>
            <a:prstGeom prst="rect">
              <a:avLst/>
            </a:prstGeom>
            <a:noFill/>
            <a:ln w="9525">
              <a:noFill/>
              <a:miter lim="800000"/>
              <a:headEnd/>
              <a:tailEnd/>
            </a:ln>
          </p:spPr>
        </p:pic>
        <p:sp>
          <p:nvSpPr>
            <p:cNvPr id="22" name="21 Rectángulo"/>
            <p:cNvSpPr/>
            <p:nvPr/>
          </p:nvSpPr>
          <p:spPr>
            <a:xfrm>
              <a:off x="5076056" y="2931790"/>
              <a:ext cx="1296144" cy="504056"/>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7" name="26 Rectángulo"/>
          <p:cNvSpPr/>
          <p:nvPr/>
        </p:nvSpPr>
        <p:spPr>
          <a:xfrm>
            <a:off x="395536" y="1936452"/>
            <a:ext cx="5184575" cy="830997"/>
          </a:xfrm>
          <a:prstGeom prst="rect">
            <a:avLst/>
          </a:prstGeom>
        </p:spPr>
        <p:txBody>
          <a:bodyPr wrap="square">
            <a:spAutoFit/>
          </a:bodyPr>
          <a:lstStyle/>
          <a:p>
            <a:r>
              <a:rPr lang="es-ES" sz="4800">
                <a:solidFill>
                  <a:schemeClr val="accent1">
                    <a:lumMod val="60000"/>
                    <a:lumOff val="40000"/>
                  </a:schemeClr>
                </a:solidFill>
                <a:latin typeface="Tw Cen MT" pitchFamily="34" charset="0"/>
                <a:cs typeface="Segoe UI" pitchFamily="34" charset="0"/>
              </a:rPr>
              <a:t>TARJETAS CRÉDITO</a:t>
            </a:r>
            <a:endParaRPr lang="es-ES" sz="4800"/>
          </a:p>
        </p:txBody>
      </p:sp>
      <p:sp>
        <p:nvSpPr>
          <p:cNvPr id="28" name="27 Rectángulo"/>
          <p:cNvSpPr/>
          <p:nvPr/>
        </p:nvSpPr>
        <p:spPr>
          <a:xfrm>
            <a:off x="323528" y="2008460"/>
            <a:ext cx="45719" cy="727698"/>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441306458"/>
      </p:ext>
    </p:extLst>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ARTÍCULOS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el proceso “RASTRO” se incluyen los movimientos de registro de apuntes en Libro de Estupefacientes.</a:t>
            </a:r>
          </a:p>
        </p:txBody>
      </p:sp>
      <p:pic>
        <p:nvPicPr>
          <p:cNvPr id="1026" name="Picture 2"/>
          <p:cNvPicPr>
            <a:picLocks noChangeAspect="1" noChangeArrowheads="1"/>
          </p:cNvPicPr>
          <p:nvPr/>
        </p:nvPicPr>
        <p:blipFill>
          <a:blip r:embed="rId3" cstate="print"/>
          <a:srcRect/>
          <a:stretch>
            <a:fillRect/>
          </a:stretch>
        </p:blipFill>
        <p:spPr bwMode="auto">
          <a:xfrm>
            <a:off x="3347864" y="1347614"/>
            <a:ext cx="5297487" cy="3470275"/>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TARJETAS DE CRÉDITO</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consultar el histórico de operaciones con tarjeta de crédito por empresas si se trabaja con MultiNif.</a:t>
            </a:r>
          </a:p>
        </p:txBody>
      </p:sp>
      <p:pic>
        <p:nvPicPr>
          <p:cNvPr id="73730" name="Picture 2"/>
          <p:cNvPicPr>
            <a:picLocks noChangeAspect="1" noChangeArrowheads="1"/>
          </p:cNvPicPr>
          <p:nvPr/>
        </p:nvPicPr>
        <p:blipFill>
          <a:blip r:embed="rId3" cstate="print"/>
          <a:srcRect/>
          <a:stretch>
            <a:fillRect/>
          </a:stretch>
        </p:blipFill>
        <p:spPr bwMode="auto">
          <a:xfrm>
            <a:off x="2843808" y="1563638"/>
            <a:ext cx="4648200" cy="3001963"/>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TARJETAS DE CRÉDITO</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configurar tarjetas de crédito indicando que su utilización implique la desactivación de ‘medios de pago’ para que no conlleve pago mediante terminal electrónico (tarjetas fidelización, Bizum…).</a:t>
            </a:r>
          </a:p>
        </p:txBody>
      </p:sp>
      <p:pic>
        <p:nvPicPr>
          <p:cNvPr id="74754" name="Picture 2"/>
          <p:cNvPicPr>
            <a:picLocks noChangeAspect="1" noChangeArrowheads="1"/>
          </p:cNvPicPr>
          <p:nvPr/>
        </p:nvPicPr>
        <p:blipFill>
          <a:blip r:embed="rId3" cstate="print"/>
          <a:srcRect/>
          <a:stretch>
            <a:fillRect/>
          </a:stretch>
        </p:blipFill>
        <p:spPr bwMode="auto">
          <a:xfrm>
            <a:off x="4644008" y="1851670"/>
            <a:ext cx="2725737" cy="2532062"/>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9 Grupo"/>
          <p:cNvGrpSpPr/>
          <p:nvPr/>
        </p:nvGrpSpPr>
        <p:grpSpPr>
          <a:xfrm>
            <a:off x="5724128" y="0"/>
            <a:ext cx="3419872" cy="5143500"/>
            <a:chOff x="4572000" y="0"/>
            <a:chExt cx="4572000" cy="5143500"/>
          </a:xfrm>
        </p:grpSpPr>
        <p:grpSp>
          <p:nvGrpSpPr>
            <p:cNvPr id="3" name="14 Grupo"/>
            <p:cNvGrpSpPr/>
            <p:nvPr/>
          </p:nvGrpSpPr>
          <p:grpSpPr>
            <a:xfrm>
              <a:off x="4572000" y="0"/>
              <a:ext cx="4572000" cy="5143500"/>
              <a:chOff x="4572000" y="0"/>
              <a:chExt cx="4572000" cy="5143500"/>
            </a:xfrm>
          </p:grpSpPr>
          <p:sp>
            <p:nvSpPr>
              <p:cNvPr id="10" name="9 Rectángulo"/>
              <p:cNvSpPr/>
              <p:nvPr/>
            </p:nvSpPr>
            <p:spPr>
              <a:xfrm>
                <a:off x="4572000" y="0"/>
                <a:ext cx="4572000" cy="51435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Rectángulo"/>
              <p:cNvSpPr/>
              <p:nvPr/>
            </p:nvSpPr>
            <p:spPr>
              <a:xfrm>
                <a:off x="5076056" y="3003798"/>
                <a:ext cx="1368152"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9" name="18 Rectángulo"/>
            <p:cNvSpPr/>
            <p:nvPr/>
          </p:nvSpPr>
          <p:spPr>
            <a:xfrm>
              <a:off x="5076056" y="3003798"/>
              <a:ext cx="1440160"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 name="22 Grupo"/>
          <p:cNvGrpSpPr/>
          <p:nvPr/>
        </p:nvGrpSpPr>
        <p:grpSpPr>
          <a:xfrm>
            <a:off x="5868144" y="2067694"/>
            <a:ext cx="3024336" cy="1331212"/>
            <a:chOff x="5076056" y="1779662"/>
            <a:chExt cx="3762630" cy="1656184"/>
          </a:xfrm>
        </p:grpSpPr>
        <p:pic>
          <p:nvPicPr>
            <p:cNvPr id="2050" name="Picture 2"/>
            <p:cNvPicPr>
              <a:picLocks noChangeAspect="1" noChangeArrowheads="1"/>
            </p:cNvPicPr>
            <p:nvPr/>
          </p:nvPicPr>
          <p:blipFill>
            <a:blip r:embed="rId3" cstate="print"/>
            <a:srcRect/>
            <a:stretch>
              <a:fillRect/>
            </a:stretch>
          </p:blipFill>
          <p:spPr bwMode="auto">
            <a:xfrm>
              <a:off x="5148064" y="1779662"/>
              <a:ext cx="3690622" cy="1532061"/>
            </a:xfrm>
            <a:prstGeom prst="rect">
              <a:avLst/>
            </a:prstGeom>
            <a:noFill/>
            <a:ln w="9525">
              <a:noFill/>
              <a:miter lim="800000"/>
              <a:headEnd/>
              <a:tailEnd/>
            </a:ln>
          </p:spPr>
        </p:pic>
        <p:sp>
          <p:nvSpPr>
            <p:cNvPr id="22" name="21 Rectángulo"/>
            <p:cNvSpPr/>
            <p:nvPr/>
          </p:nvSpPr>
          <p:spPr>
            <a:xfrm>
              <a:off x="5076056" y="2931790"/>
              <a:ext cx="1296144" cy="504056"/>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7" name="26 Rectángulo"/>
          <p:cNvSpPr/>
          <p:nvPr/>
        </p:nvSpPr>
        <p:spPr>
          <a:xfrm>
            <a:off x="611560" y="1936452"/>
            <a:ext cx="4680520" cy="923330"/>
          </a:xfrm>
          <a:prstGeom prst="rect">
            <a:avLst/>
          </a:prstGeom>
        </p:spPr>
        <p:txBody>
          <a:bodyPr wrap="square">
            <a:spAutoFit/>
          </a:bodyPr>
          <a:lstStyle/>
          <a:p>
            <a:r>
              <a:rPr lang="es-ES" sz="5400">
                <a:solidFill>
                  <a:schemeClr val="accent1">
                    <a:lumMod val="60000"/>
                    <a:lumOff val="40000"/>
                  </a:schemeClr>
                </a:solidFill>
                <a:latin typeface="Tw Cen MT" pitchFamily="34" charset="0"/>
                <a:cs typeface="Segoe UI" pitchFamily="34" charset="0"/>
              </a:rPr>
              <a:t>PROTECCIONES</a:t>
            </a:r>
            <a:endParaRPr lang="es-ES" sz="5400"/>
          </a:p>
        </p:txBody>
      </p:sp>
      <p:sp>
        <p:nvSpPr>
          <p:cNvPr id="28" name="27 Rectángulo"/>
          <p:cNvSpPr/>
          <p:nvPr/>
        </p:nvSpPr>
        <p:spPr>
          <a:xfrm>
            <a:off x="539552" y="2008460"/>
            <a:ext cx="45719" cy="727698"/>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441306458"/>
      </p:ext>
    </p:extLst>
  </p:cSld>
  <p:clrMapOvr>
    <a:masterClrMapping/>
  </p:clrMapOvr>
  <p:transition spd="slow">
    <p:cove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PROTECCIONES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Niveles de acceso</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proteger de forma independiente la eliminación de líneas de venta procedentes del módulo de Receta Electrónica.</a:t>
            </a:r>
          </a:p>
        </p:txBody>
      </p:sp>
      <p:pic>
        <p:nvPicPr>
          <p:cNvPr id="75778" name="Picture 2"/>
          <p:cNvPicPr>
            <a:picLocks noChangeAspect="1" noChangeArrowheads="1"/>
          </p:cNvPicPr>
          <p:nvPr/>
        </p:nvPicPr>
        <p:blipFill>
          <a:blip r:embed="rId3" cstate="print"/>
          <a:srcRect/>
          <a:stretch>
            <a:fillRect/>
          </a:stretch>
        </p:blipFill>
        <p:spPr bwMode="auto">
          <a:xfrm>
            <a:off x="3491880" y="1523825"/>
            <a:ext cx="4039096" cy="3361467"/>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PROTECCIONES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Niveles de acceso</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proteger el acceso a selección de clientes desde VENTAS MOSTRADOR.</a:t>
            </a:r>
          </a:p>
        </p:txBody>
      </p:sp>
      <p:pic>
        <p:nvPicPr>
          <p:cNvPr id="76802" name="Picture 2"/>
          <p:cNvPicPr>
            <a:picLocks noChangeAspect="1" noChangeArrowheads="1"/>
          </p:cNvPicPr>
          <p:nvPr/>
        </p:nvPicPr>
        <p:blipFill>
          <a:blip r:embed="rId3" cstate="print"/>
          <a:srcRect/>
          <a:stretch>
            <a:fillRect/>
          </a:stretch>
        </p:blipFill>
        <p:spPr bwMode="auto">
          <a:xfrm>
            <a:off x="4427984" y="1419622"/>
            <a:ext cx="4176464" cy="3509042"/>
          </a:xfrm>
          <a:prstGeom prst="rect">
            <a:avLst/>
          </a:prstGeom>
          <a:noFill/>
          <a:ln w="9525">
            <a:noFill/>
            <a:miter lim="800000"/>
            <a:headEnd/>
            <a:tailEnd/>
          </a:ln>
        </p:spPr>
      </p:pic>
      <p:sp>
        <p:nvSpPr>
          <p:cNvPr id="15"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23528" y="1851670"/>
            <a:ext cx="3528392" cy="648072"/>
          </a:xfrm>
          <a:prstGeom prst="rect">
            <a:avLst/>
          </a:prstGeom>
        </p:spPr>
        <p:txBody>
          <a:bodyPr rtlCol="0">
            <a:noAutofit/>
          </a:bodyPr>
          <a:lstStyle/>
          <a:p>
            <a:pPr marL="0" indent="0" algn="just">
              <a:buNone/>
            </a:pPr>
            <a:r>
              <a:rPr lang="es-ES" sz="2000">
                <a:solidFill>
                  <a:srgbClr val="1F497D"/>
                </a:solidFill>
                <a:latin typeface="Tw Cen MT" pitchFamily="34" charset="0"/>
              </a:rPr>
              <a:t>Se pedirá identificación al hacer uso del icono    para selección de cliente en la pantalla de ventas.</a:t>
            </a:r>
          </a:p>
          <a:p>
            <a:pPr marL="0" indent="0" algn="just">
              <a:buNone/>
            </a:pPr>
            <a:endParaRPr lang="es-ES" sz="2000">
              <a:solidFill>
                <a:srgbClr val="1F497D"/>
              </a:solidFill>
              <a:latin typeface="Tw Cen MT" pitchFamily="34" charset="0"/>
            </a:endParaRPr>
          </a:p>
          <a:p>
            <a:pPr marL="0" indent="0" algn="just">
              <a:buNone/>
            </a:pPr>
            <a:r>
              <a:rPr lang="es-ES" sz="2000">
                <a:solidFill>
                  <a:srgbClr val="1F497D"/>
                </a:solidFill>
                <a:latin typeface="Tw Cen MT" pitchFamily="34" charset="0"/>
              </a:rPr>
              <a:t>También antes de presentar el grid de selección de cliente al cerrar a crédito la venta.</a:t>
            </a:r>
          </a:p>
        </p:txBody>
      </p:sp>
      <p:pic>
        <p:nvPicPr>
          <p:cNvPr id="76806" name="Picture 6"/>
          <p:cNvPicPr>
            <a:picLocks noChangeAspect="1" noChangeArrowheads="1"/>
          </p:cNvPicPr>
          <p:nvPr/>
        </p:nvPicPr>
        <p:blipFill>
          <a:blip r:embed="rId4" cstate="print"/>
          <a:srcRect/>
          <a:stretch>
            <a:fillRect/>
          </a:stretch>
        </p:blipFill>
        <p:spPr bwMode="auto">
          <a:xfrm>
            <a:off x="1920582" y="2283718"/>
            <a:ext cx="203200" cy="187325"/>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PROTECCIONES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Niveles de acceso</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proteger el pago desde SALDOS de clientes.</a:t>
            </a:r>
          </a:p>
        </p:txBody>
      </p:sp>
      <p:sp>
        <p:nvSpPr>
          <p:cNvPr id="15"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23528" y="1851670"/>
            <a:ext cx="3528392" cy="648072"/>
          </a:xfrm>
          <a:prstGeom prst="rect">
            <a:avLst/>
          </a:prstGeom>
        </p:spPr>
        <p:txBody>
          <a:bodyPr rtlCol="0">
            <a:noAutofit/>
          </a:bodyPr>
          <a:lstStyle/>
          <a:p>
            <a:pPr marL="0" indent="0" algn="just">
              <a:buNone/>
            </a:pPr>
            <a:r>
              <a:rPr lang="es-ES" sz="2000">
                <a:solidFill>
                  <a:srgbClr val="1F497D"/>
                </a:solidFill>
                <a:latin typeface="Tw Cen MT" pitchFamily="34" charset="0"/>
              </a:rPr>
              <a:t>Se pedirá identificación al hacer uso del botón    desde el proceso SALDOS.</a:t>
            </a:r>
          </a:p>
          <a:p>
            <a:pPr marL="0" indent="0" algn="just">
              <a:buNone/>
            </a:pPr>
            <a:endParaRPr lang="es-ES" sz="2000">
              <a:solidFill>
                <a:srgbClr val="1F497D"/>
              </a:solidFill>
              <a:latin typeface="Tw Cen MT" pitchFamily="34" charset="0"/>
            </a:endParaRPr>
          </a:p>
          <a:p>
            <a:pPr marL="0" indent="0" algn="just">
              <a:buNone/>
            </a:pPr>
            <a:r>
              <a:rPr lang="es-ES" sz="2000">
                <a:solidFill>
                  <a:srgbClr val="1F497D"/>
                </a:solidFill>
                <a:latin typeface="Tw Cen MT" pitchFamily="34" charset="0"/>
              </a:rPr>
              <a:t>El pago quedará asociado al vendedor que se ha identificado.</a:t>
            </a:r>
          </a:p>
        </p:txBody>
      </p:sp>
      <p:pic>
        <p:nvPicPr>
          <p:cNvPr id="116738" name="Picture 2"/>
          <p:cNvPicPr>
            <a:picLocks noChangeAspect="1" noChangeArrowheads="1"/>
          </p:cNvPicPr>
          <p:nvPr/>
        </p:nvPicPr>
        <p:blipFill>
          <a:blip r:embed="rId3" cstate="print"/>
          <a:srcRect/>
          <a:stretch>
            <a:fillRect/>
          </a:stretch>
        </p:blipFill>
        <p:spPr bwMode="auto">
          <a:xfrm>
            <a:off x="4499992" y="1275606"/>
            <a:ext cx="4104754" cy="3642718"/>
          </a:xfrm>
          <a:prstGeom prst="rect">
            <a:avLst/>
          </a:prstGeom>
          <a:noFill/>
          <a:ln w="9525">
            <a:noFill/>
            <a:miter lim="800000"/>
            <a:headEnd/>
            <a:tailEnd/>
          </a:ln>
        </p:spPr>
      </p:pic>
      <p:pic>
        <p:nvPicPr>
          <p:cNvPr id="116739" name="Picture 3"/>
          <p:cNvPicPr>
            <a:picLocks noChangeAspect="1" noChangeArrowheads="1"/>
          </p:cNvPicPr>
          <p:nvPr/>
        </p:nvPicPr>
        <p:blipFill>
          <a:blip r:embed="rId4" cstate="print"/>
          <a:srcRect/>
          <a:stretch>
            <a:fillRect/>
          </a:stretch>
        </p:blipFill>
        <p:spPr bwMode="auto">
          <a:xfrm>
            <a:off x="2104411" y="2269117"/>
            <a:ext cx="596900" cy="212725"/>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PROTECCIONES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Niveles de acceso</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puede proteger el borrado de pedidos del robot dispensador al hacer recepción de mercancías.</a:t>
            </a:r>
          </a:p>
        </p:txBody>
      </p:sp>
      <p:sp>
        <p:nvSpPr>
          <p:cNvPr id="15"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23528" y="1851670"/>
            <a:ext cx="3528392" cy="648072"/>
          </a:xfrm>
          <a:prstGeom prst="rect">
            <a:avLst/>
          </a:prstGeom>
        </p:spPr>
        <p:txBody>
          <a:bodyPr rtlCol="0">
            <a:noAutofit/>
          </a:bodyPr>
          <a:lstStyle/>
          <a:p>
            <a:pPr marL="0" indent="0" algn="just">
              <a:buNone/>
            </a:pPr>
            <a:r>
              <a:rPr lang="es-ES" sz="2000">
                <a:solidFill>
                  <a:srgbClr val="1F497D"/>
                </a:solidFill>
                <a:latin typeface="Tw Cen MT" pitchFamily="34" charset="0"/>
              </a:rPr>
              <a:t>Se solicitará identificación al intentar borrar pedidos desde la ventana de consulta de pedidos ya introducidos en el robot y aún no recepcionados en Farmatic, que se presenta al hacer clic en el botón  en la recepción de mercancías.</a:t>
            </a:r>
          </a:p>
        </p:txBody>
      </p:sp>
      <p:pic>
        <p:nvPicPr>
          <p:cNvPr id="117762" name="Picture 2"/>
          <p:cNvPicPr>
            <a:picLocks noChangeAspect="1" noChangeArrowheads="1"/>
          </p:cNvPicPr>
          <p:nvPr/>
        </p:nvPicPr>
        <p:blipFill>
          <a:blip r:embed="rId3" cstate="print"/>
          <a:srcRect/>
          <a:stretch>
            <a:fillRect/>
          </a:stretch>
        </p:blipFill>
        <p:spPr bwMode="auto">
          <a:xfrm>
            <a:off x="4355976" y="1347614"/>
            <a:ext cx="4255120" cy="3593509"/>
          </a:xfrm>
          <a:prstGeom prst="rect">
            <a:avLst/>
          </a:prstGeom>
          <a:noFill/>
          <a:ln w="9525">
            <a:noFill/>
            <a:miter lim="800000"/>
            <a:headEnd/>
            <a:tailEnd/>
          </a:ln>
        </p:spPr>
      </p:pic>
      <p:pic>
        <p:nvPicPr>
          <p:cNvPr id="117763" name="Picture 3"/>
          <p:cNvPicPr>
            <a:picLocks noChangeAspect="1" noChangeArrowheads="1"/>
          </p:cNvPicPr>
          <p:nvPr/>
        </p:nvPicPr>
        <p:blipFill>
          <a:blip r:embed="rId4" cstate="print"/>
          <a:srcRect l="20912" r="17159" b="17159"/>
          <a:stretch>
            <a:fillRect/>
          </a:stretch>
        </p:blipFill>
        <p:spPr bwMode="auto">
          <a:xfrm>
            <a:off x="1410087" y="3783008"/>
            <a:ext cx="146050" cy="196850"/>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PROTECCIONES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Niveles de acceso</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incluye la </a:t>
            </a:r>
            <a:r>
              <a:rPr lang="x-none" sz="2000">
                <a:solidFill>
                  <a:srgbClr val="1F497D"/>
                </a:solidFill>
                <a:latin typeface="Tw Cen MT" pitchFamily="34" charset="0"/>
              </a:rPr>
              <a:t>protección</a:t>
            </a:r>
            <a:r>
              <a:rPr lang="es-ES" sz="2000">
                <a:solidFill>
                  <a:srgbClr val="1F497D"/>
                </a:solidFill>
                <a:latin typeface="Tw Cen MT" pitchFamily="34" charset="0"/>
              </a:rPr>
              <a:t> del borrado de líneas de cartera, tanto de carteras de pedidos como de cartera de devolución.</a:t>
            </a:r>
          </a:p>
        </p:txBody>
      </p:sp>
      <p:pic>
        <p:nvPicPr>
          <p:cNvPr id="118786" name="Picture 2"/>
          <p:cNvPicPr>
            <a:picLocks noChangeAspect="1" noChangeArrowheads="1"/>
          </p:cNvPicPr>
          <p:nvPr/>
        </p:nvPicPr>
        <p:blipFill>
          <a:blip r:embed="rId3" cstate="print"/>
          <a:srcRect/>
          <a:stretch>
            <a:fillRect/>
          </a:stretch>
        </p:blipFill>
        <p:spPr bwMode="auto">
          <a:xfrm>
            <a:off x="3203848" y="1563638"/>
            <a:ext cx="4609793" cy="3239393"/>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PROTECCIONES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proteger el borrado de facturas (     ) desde el histórico</a:t>
            </a:r>
            <a:br>
              <a:rPr lang="es-ES" sz="2000">
                <a:solidFill>
                  <a:srgbClr val="1F497D"/>
                </a:solidFill>
                <a:latin typeface="Tw Cen MT" pitchFamily="34" charset="0"/>
              </a:rPr>
            </a:br>
            <a:r>
              <a:rPr lang="es-ES" sz="2000">
                <a:solidFill>
                  <a:srgbClr val="1F497D"/>
                </a:solidFill>
                <a:latin typeface="Tw Cen MT" pitchFamily="34" charset="0"/>
              </a:rPr>
              <a:t> de facturas (    ). </a:t>
            </a:r>
          </a:p>
        </p:txBody>
      </p:sp>
      <p:pic>
        <p:nvPicPr>
          <p:cNvPr id="61442" name="Picture 2"/>
          <p:cNvPicPr>
            <a:picLocks noChangeAspect="1" noChangeArrowheads="1"/>
          </p:cNvPicPr>
          <p:nvPr/>
        </p:nvPicPr>
        <p:blipFill>
          <a:blip r:embed="rId3" cstate="print"/>
          <a:srcRect/>
          <a:stretch>
            <a:fillRect/>
          </a:stretch>
        </p:blipFill>
        <p:spPr bwMode="auto">
          <a:xfrm>
            <a:off x="5844111" y="720038"/>
            <a:ext cx="711200" cy="260350"/>
          </a:xfrm>
          <a:prstGeom prst="rect">
            <a:avLst/>
          </a:prstGeom>
          <a:noFill/>
          <a:ln w="9525">
            <a:noFill/>
            <a:miter lim="800000"/>
            <a:headEnd/>
            <a:tailEnd/>
          </a:ln>
        </p:spPr>
      </p:pic>
      <p:pic>
        <p:nvPicPr>
          <p:cNvPr id="61443" name="Picture 3"/>
          <p:cNvPicPr>
            <a:picLocks noChangeAspect="1" noChangeArrowheads="1"/>
          </p:cNvPicPr>
          <p:nvPr/>
        </p:nvPicPr>
        <p:blipFill>
          <a:blip r:embed="rId4" cstate="print"/>
          <a:srcRect/>
          <a:stretch>
            <a:fillRect/>
          </a:stretch>
        </p:blipFill>
        <p:spPr bwMode="auto">
          <a:xfrm>
            <a:off x="1704559" y="1033826"/>
            <a:ext cx="201022" cy="216024"/>
          </a:xfrm>
          <a:prstGeom prst="rect">
            <a:avLst/>
          </a:prstGeom>
          <a:noFill/>
          <a:ln w="9525">
            <a:noFill/>
            <a:miter lim="800000"/>
            <a:headEnd/>
            <a:tailEnd/>
          </a:ln>
        </p:spPr>
      </p:pic>
      <p:pic>
        <p:nvPicPr>
          <p:cNvPr id="61444" name="Picture 4"/>
          <p:cNvPicPr>
            <a:picLocks noChangeAspect="1" noChangeArrowheads="1"/>
          </p:cNvPicPr>
          <p:nvPr/>
        </p:nvPicPr>
        <p:blipFill>
          <a:blip r:embed="rId5" cstate="print"/>
          <a:srcRect/>
          <a:stretch>
            <a:fillRect/>
          </a:stretch>
        </p:blipFill>
        <p:spPr bwMode="auto">
          <a:xfrm>
            <a:off x="3491880" y="1347614"/>
            <a:ext cx="4097516" cy="3384376"/>
          </a:xfrm>
          <a:prstGeom prst="rect">
            <a:avLst/>
          </a:prstGeom>
          <a:noFill/>
          <a:ln w="9525">
            <a:noFill/>
            <a:miter lim="800000"/>
            <a:headEnd/>
            <a:tailEnd/>
          </a:ln>
        </p:spPr>
      </p:pic>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Niveles de acceso</a:t>
            </a:r>
          </a:p>
        </p:txBody>
      </p:sp>
    </p:spTree>
    <p:extLst>
      <p:ext uri="{BB962C8B-B14F-4D97-AF65-F5344CB8AC3E}">
        <p14:creationId xmlns:p14="http://schemas.microsoft.com/office/powerpoint/2010/main" val="2811499314"/>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9 Grupo"/>
          <p:cNvGrpSpPr/>
          <p:nvPr/>
        </p:nvGrpSpPr>
        <p:grpSpPr>
          <a:xfrm>
            <a:off x="5724128" y="0"/>
            <a:ext cx="3419872" cy="5143500"/>
            <a:chOff x="4572000" y="0"/>
            <a:chExt cx="4572000" cy="5143500"/>
          </a:xfrm>
        </p:grpSpPr>
        <p:grpSp>
          <p:nvGrpSpPr>
            <p:cNvPr id="3" name="14 Grupo"/>
            <p:cNvGrpSpPr/>
            <p:nvPr/>
          </p:nvGrpSpPr>
          <p:grpSpPr>
            <a:xfrm>
              <a:off x="4572000" y="0"/>
              <a:ext cx="4572000" cy="5143500"/>
              <a:chOff x="4572000" y="0"/>
              <a:chExt cx="4572000" cy="5143500"/>
            </a:xfrm>
          </p:grpSpPr>
          <p:sp>
            <p:nvSpPr>
              <p:cNvPr id="10" name="9 Rectángulo"/>
              <p:cNvSpPr/>
              <p:nvPr/>
            </p:nvSpPr>
            <p:spPr>
              <a:xfrm>
                <a:off x="4572000" y="0"/>
                <a:ext cx="4572000" cy="51435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Rectángulo"/>
              <p:cNvSpPr/>
              <p:nvPr/>
            </p:nvSpPr>
            <p:spPr>
              <a:xfrm>
                <a:off x="5076056" y="3003798"/>
                <a:ext cx="1368152"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9" name="18 Rectángulo"/>
            <p:cNvSpPr/>
            <p:nvPr/>
          </p:nvSpPr>
          <p:spPr>
            <a:xfrm>
              <a:off x="5076056" y="3003798"/>
              <a:ext cx="1440160"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 name="22 Grupo"/>
          <p:cNvGrpSpPr/>
          <p:nvPr/>
        </p:nvGrpSpPr>
        <p:grpSpPr>
          <a:xfrm>
            <a:off x="5868144" y="2067694"/>
            <a:ext cx="3024336" cy="1331212"/>
            <a:chOff x="5076056" y="1779662"/>
            <a:chExt cx="3762630" cy="1656184"/>
          </a:xfrm>
        </p:grpSpPr>
        <p:pic>
          <p:nvPicPr>
            <p:cNvPr id="2050" name="Picture 2"/>
            <p:cNvPicPr>
              <a:picLocks noChangeAspect="1" noChangeArrowheads="1"/>
            </p:cNvPicPr>
            <p:nvPr/>
          </p:nvPicPr>
          <p:blipFill>
            <a:blip r:embed="rId3" cstate="print"/>
            <a:srcRect/>
            <a:stretch>
              <a:fillRect/>
            </a:stretch>
          </p:blipFill>
          <p:spPr bwMode="auto">
            <a:xfrm>
              <a:off x="5148064" y="1779662"/>
              <a:ext cx="3690622" cy="1532061"/>
            </a:xfrm>
            <a:prstGeom prst="rect">
              <a:avLst/>
            </a:prstGeom>
            <a:noFill/>
            <a:ln w="9525">
              <a:noFill/>
              <a:miter lim="800000"/>
              <a:headEnd/>
              <a:tailEnd/>
            </a:ln>
          </p:spPr>
        </p:pic>
        <p:sp>
          <p:nvSpPr>
            <p:cNvPr id="22" name="21 Rectángulo"/>
            <p:cNvSpPr/>
            <p:nvPr/>
          </p:nvSpPr>
          <p:spPr>
            <a:xfrm>
              <a:off x="5076056" y="2931790"/>
              <a:ext cx="1296144" cy="504056"/>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7" name="26 Rectángulo"/>
          <p:cNvSpPr/>
          <p:nvPr/>
        </p:nvSpPr>
        <p:spPr>
          <a:xfrm>
            <a:off x="971600" y="1936452"/>
            <a:ext cx="4320480" cy="923330"/>
          </a:xfrm>
          <a:prstGeom prst="rect">
            <a:avLst/>
          </a:prstGeom>
        </p:spPr>
        <p:txBody>
          <a:bodyPr wrap="square">
            <a:spAutoFit/>
          </a:bodyPr>
          <a:lstStyle/>
          <a:p>
            <a:r>
              <a:rPr lang="es-ES" sz="5400">
                <a:solidFill>
                  <a:schemeClr val="accent1">
                    <a:lumMod val="60000"/>
                    <a:lumOff val="40000"/>
                  </a:schemeClr>
                </a:solidFill>
                <a:latin typeface="Tw Cen MT" pitchFamily="34" charset="0"/>
                <a:cs typeface="Segoe UI" pitchFamily="34" charset="0"/>
              </a:rPr>
              <a:t>VENTAS</a:t>
            </a:r>
            <a:endParaRPr lang="es-ES" sz="5400"/>
          </a:p>
        </p:txBody>
      </p:sp>
      <p:sp>
        <p:nvSpPr>
          <p:cNvPr id="28" name="27 Rectángulo"/>
          <p:cNvSpPr/>
          <p:nvPr/>
        </p:nvSpPr>
        <p:spPr>
          <a:xfrm>
            <a:off x="899592" y="2008460"/>
            <a:ext cx="45719" cy="727698"/>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441306458"/>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ARTÍCULOS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el “HISTÓRICO” se informa de los lotes del artículo que han visto modificado su stock en los procesos de venta, compra y devolución de mercancías.</a:t>
            </a:r>
          </a:p>
        </p:txBody>
      </p:sp>
      <p:pic>
        <p:nvPicPr>
          <p:cNvPr id="2050" name="Picture 2"/>
          <p:cNvPicPr>
            <a:picLocks noChangeAspect="1" noChangeArrowheads="1"/>
          </p:cNvPicPr>
          <p:nvPr/>
        </p:nvPicPr>
        <p:blipFill>
          <a:blip r:embed="rId3" cstate="print"/>
          <a:srcRect/>
          <a:stretch>
            <a:fillRect/>
          </a:stretch>
        </p:blipFill>
        <p:spPr bwMode="auto">
          <a:xfrm>
            <a:off x="1835696" y="1779662"/>
            <a:ext cx="5295900" cy="2752725"/>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Dispensación</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parametrizar una tarjeta de crédito/débito por defecto aunque el medio de pago por defecto parametrizado sea efectivo.</a:t>
            </a:r>
          </a:p>
        </p:txBody>
      </p:sp>
      <p:pic>
        <p:nvPicPr>
          <p:cNvPr id="119810" name="Picture 2"/>
          <p:cNvPicPr>
            <a:picLocks noChangeAspect="1" noChangeArrowheads="1"/>
          </p:cNvPicPr>
          <p:nvPr/>
        </p:nvPicPr>
        <p:blipFill>
          <a:blip r:embed="rId3" cstate="print"/>
          <a:srcRect/>
          <a:stretch>
            <a:fillRect/>
          </a:stretch>
        </p:blipFill>
        <p:spPr bwMode="auto">
          <a:xfrm>
            <a:off x="1187624" y="1707654"/>
            <a:ext cx="5829469" cy="2448272"/>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Dispensación</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mejora la búsqueda de lotes de artículos, pudiendo acotarla de forma más precisa.</a:t>
            </a:r>
          </a:p>
        </p:txBody>
      </p:sp>
      <p:sp>
        <p:nvSpPr>
          <p:cNvPr id="10" name="9 Rectángulo"/>
          <p:cNvSpPr/>
          <p:nvPr/>
        </p:nvSpPr>
        <p:spPr>
          <a:xfrm>
            <a:off x="5868144" y="1707654"/>
            <a:ext cx="3096344" cy="3170099"/>
          </a:xfrm>
          <a:prstGeom prst="rect">
            <a:avLst/>
          </a:prstGeom>
        </p:spPr>
        <p:txBody>
          <a:bodyPr wrap="square">
            <a:spAutoFit/>
          </a:bodyPr>
          <a:lstStyle/>
          <a:p>
            <a:pPr algn="just"/>
            <a:r>
              <a:rPr lang="es-ES" sz="2000">
                <a:solidFill>
                  <a:srgbClr val="1F497D"/>
                </a:solidFill>
                <a:latin typeface="Tw Cen MT" pitchFamily="34" charset="0"/>
              </a:rPr>
              <a:t>Introduciendo un punto (.) y un carácter se muestran solamente los lotes cuyo código empieza por ese carácter. </a:t>
            </a:r>
          </a:p>
          <a:p>
            <a:pPr algn="just"/>
            <a:endParaRPr lang="es-ES" sz="2000">
              <a:solidFill>
                <a:srgbClr val="1F497D"/>
              </a:solidFill>
              <a:latin typeface="Tw Cen MT" pitchFamily="34" charset="0"/>
            </a:endParaRPr>
          </a:p>
          <a:p>
            <a:pPr algn="just"/>
            <a:r>
              <a:rPr lang="es-ES" sz="2000">
                <a:solidFill>
                  <a:srgbClr val="1F497D"/>
                </a:solidFill>
                <a:latin typeface="Tw Cen MT" pitchFamily="34" charset="0"/>
              </a:rPr>
              <a:t>En caso de lectura por escáner, el comportamiento dependerá de configuración del lector.</a:t>
            </a:r>
          </a:p>
        </p:txBody>
      </p:sp>
      <p:pic>
        <p:nvPicPr>
          <p:cNvPr id="120834" name="Picture 2"/>
          <p:cNvPicPr>
            <a:picLocks noChangeAspect="1" noChangeArrowheads="1"/>
          </p:cNvPicPr>
          <p:nvPr/>
        </p:nvPicPr>
        <p:blipFill>
          <a:blip r:embed="rId3" cstate="print"/>
          <a:srcRect/>
          <a:stretch>
            <a:fillRect/>
          </a:stretch>
        </p:blipFill>
        <p:spPr bwMode="auto">
          <a:xfrm>
            <a:off x="323528" y="1707654"/>
            <a:ext cx="5299075" cy="2735263"/>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Dispensación</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identificación de cliente (&lt;F1&gt;) se añade la opción de búsqueda por nombre de cliente.</a:t>
            </a:r>
          </a:p>
        </p:txBody>
      </p:sp>
      <p:pic>
        <p:nvPicPr>
          <p:cNvPr id="121858" name="Picture 2"/>
          <p:cNvPicPr>
            <a:picLocks noChangeAspect="1" noChangeArrowheads="1"/>
          </p:cNvPicPr>
          <p:nvPr/>
        </p:nvPicPr>
        <p:blipFill>
          <a:blip r:embed="rId3" cstate="print"/>
          <a:srcRect/>
          <a:stretch>
            <a:fillRect/>
          </a:stretch>
        </p:blipFill>
        <p:spPr bwMode="auto">
          <a:xfrm>
            <a:off x="2627784" y="1779662"/>
            <a:ext cx="3248025" cy="1687513"/>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Dispensación</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parametriza el mensaje de aviso de entrega superior a 60 € (MENSAJES PARAMETRIZADOS).</a:t>
            </a:r>
          </a:p>
        </p:txBody>
      </p:sp>
      <p:pic>
        <p:nvPicPr>
          <p:cNvPr id="122882" name="Picture 2"/>
          <p:cNvPicPr>
            <a:picLocks noChangeAspect="1" noChangeArrowheads="1"/>
          </p:cNvPicPr>
          <p:nvPr/>
        </p:nvPicPr>
        <p:blipFill>
          <a:blip r:embed="rId3" cstate="print"/>
          <a:srcRect/>
          <a:stretch>
            <a:fillRect/>
          </a:stretch>
        </p:blipFill>
        <p:spPr bwMode="auto">
          <a:xfrm>
            <a:off x="395536" y="1563638"/>
            <a:ext cx="4933950" cy="2987675"/>
          </a:xfrm>
          <a:prstGeom prst="rect">
            <a:avLst/>
          </a:prstGeom>
          <a:noFill/>
          <a:ln w="9525">
            <a:noFill/>
            <a:miter lim="800000"/>
            <a:headEnd/>
            <a:tailEnd/>
          </a:ln>
        </p:spPr>
      </p:pic>
      <p:pic>
        <p:nvPicPr>
          <p:cNvPr id="122883" name="Picture 3"/>
          <p:cNvPicPr>
            <a:picLocks noChangeAspect="1" noChangeArrowheads="1"/>
          </p:cNvPicPr>
          <p:nvPr/>
        </p:nvPicPr>
        <p:blipFill>
          <a:blip r:embed="rId4" cstate="print"/>
          <a:srcRect/>
          <a:stretch>
            <a:fillRect/>
          </a:stretch>
        </p:blipFill>
        <p:spPr bwMode="auto">
          <a:xfrm>
            <a:off x="5796136" y="2427734"/>
            <a:ext cx="2687604" cy="1368152"/>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Dispensación</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la emisión de facturas de contado, se emitirá un aviso si no se cumplimenta el DNI del cliente (parametrizable desde MENSAJES PARAMETRIZADOS).</a:t>
            </a:r>
          </a:p>
        </p:txBody>
      </p:sp>
      <p:pic>
        <p:nvPicPr>
          <p:cNvPr id="123906" name="Picture 2"/>
          <p:cNvPicPr>
            <a:picLocks noChangeAspect="1" noChangeArrowheads="1"/>
          </p:cNvPicPr>
          <p:nvPr/>
        </p:nvPicPr>
        <p:blipFill>
          <a:blip r:embed="rId3" cstate="print"/>
          <a:srcRect/>
          <a:stretch>
            <a:fillRect/>
          </a:stretch>
        </p:blipFill>
        <p:spPr bwMode="auto">
          <a:xfrm>
            <a:off x="3635896" y="2499742"/>
            <a:ext cx="5297488" cy="2424113"/>
          </a:xfrm>
          <a:prstGeom prst="rect">
            <a:avLst/>
          </a:prstGeom>
          <a:noFill/>
          <a:ln w="9525">
            <a:noFill/>
            <a:miter lim="800000"/>
            <a:headEnd/>
            <a:tailEnd/>
          </a:ln>
        </p:spPr>
      </p:pic>
      <p:pic>
        <p:nvPicPr>
          <p:cNvPr id="123907" name="Picture 3"/>
          <p:cNvPicPr>
            <a:picLocks noChangeAspect="1" noChangeArrowheads="1"/>
          </p:cNvPicPr>
          <p:nvPr/>
        </p:nvPicPr>
        <p:blipFill>
          <a:blip r:embed="rId4" cstate="print"/>
          <a:srcRect/>
          <a:stretch>
            <a:fillRect/>
          </a:stretch>
        </p:blipFill>
        <p:spPr bwMode="auto">
          <a:xfrm>
            <a:off x="395536" y="1563638"/>
            <a:ext cx="3168352" cy="1151775"/>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Dispensación</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asignar vendedor por omisión para ventas de forma independiente para cada puesto de trabajo de la farmacia.</a:t>
            </a:r>
          </a:p>
        </p:txBody>
      </p:sp>
      <p:pic>
        <p:nvPicPr>
          <p:cNvPr id="124930" name="Picture 2"/>
          <p:cNvPicPr>
            <a:picLocks noChangeAspect="1" noChangeArrowheads="1"/>
          </p:cNvPicPr>
          <p:nvPr/>
        </p:nvPicPr>
        <p:blipFill>
          <a:blip r:embed="rId3" cstate="print"/>
          <a:srcRect/>
          <a:stretch>
            <a:fillRect/>
          </a:stretch>
        </p:blipFill>
        <p:spPr bwMode="auto">
          <a:xfrm>
            <a:off x="1713259" y="1707654"/>
            <a:ext cx="5307013" cy="2636838"/>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Dispensación</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visualizan las fechas de final de desabastecimiento que el artículo tenga registradas en la base de datos del C.G.C.O.F. </a:t>
            </a:r>
            <a:endParaRPr lang="es-ES" sz="2000"/>
          </a:p>
          <a:p>
            <a:pPr marL="0" indent="0" algn="just">
              <a:buFont typeface="Wingdings" pitchFamily="2" charset="2"/>
              <a:buChar char="§"/>
            </a:pPr>
            <a:endParaRPr lang="es-ES" sz="2000">
              <a:solidFill>
                <a:srgbClr val="1F497D"/>
              </a:solidFill>
              <a:latin typeface="Tw Cen MT" pitchFamily="34" charset="0"/>
            </a:endParaRPr>
          </a:p>
        </p:txBody>
      </p:sp>
      <p:pic>
        <p:nvPicPr>
          <p:cNvPr id="125954" name="Picture 2"/>
          <p:cNvPicPr>
            <a:picLocks noChangeAspect="1" noChangeArrowheads="1"/>
          </p:cNvPicPr>
          <p:nvPr/>
        </p:nvPicPr>
        <p:blipFill>
          <a:blip r:embed="rId3" cstate="print"/>
          <a:srcRect/>
          <a:stretch>
            <a:fillRect/>
          </a:stretch>
        </p:blipFill>
        <p:spPr bwMode="auto">
          <a:xfrm>
            <a:off x="251520" y="1419622"/>
            <a:ext cx="4221163" cy="3259138"/>
          </a:xfrm>
          <a:prstGeom prst="rect">
            <a:avLst/>
          </a:prstGeom>
          <a:noFill/>
          <a:ln w="9525">
            <a:noFill/>
            <a:miter lim="800000"/>
            <a:headEnd/>
            <a:tailEnd/>
          </a:ln>
        </p:spPr>
      </p:pic>
      <p:sp>
        <p:nvSpPr>
          <p:cNvPr id="10"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4716016" y="2283718"/>
            <a:ext cx="4176464" cy="648072"/>
          </a:xfrm>
          <a:prstGeom prst="rect">
            <a:avLst/>
          </a:prstGeom>
        </p:spPr>
        <p:txBody>
          <a:bodyPr rtlCol="0">
            <a:noAutofit/>
          </a:bodyPr>
          <a:lstStyle/>
          <a:p>
            <a:pPr marL="0" indent="0" algn="just">
              <a:buNone/>
            </a:pPr>
            <a:r>
              <a:rPr lang="es-ES" sz="2000">
                <a:solidFill>
                  <a:srgbClr val="1F497D"/>
                </a:solidFill>
                <a:latin typeface="Tw Cen MT" pitchFamily="34" charset="0"/>
              </a:rPr>
              <a:t>También puede consultarse en UTILIDADES / CONSULTAS C.G.C.O.F. / “HISTÓRICO”:</a:t>
            </a:r>
          </a:p>
          <a:p>
            <a:pPr marL="0" indent="0" algn="just">
              <a:buFont typeface="Wingdings" pitchFamily="2" charset="2"/>
              <a:buChar char="§"/>
            </a:pPr>
            <a:endParaRPr lang="es-ES" sz="2000">
              <a:solidFill>
                <a:srgbClr val="1F497D"/>
              </a:solidFill>
              <a:latin typeface="Tw Cen MT" pitchFamily="34" charset="0"/>
            </a:endParaRPr>
          </a:p>
        </p:txBody>
      </p:sp>
      <p:pic>
        <p:nvPicPr>
          <p:cNvPr id="125955" name="Picture 3"/>
          <p:cNvPicPr>
            <a:picLocks noChangeAspect="1" noChangeArrowheads="1"/>
          </p:cNvPicPr>
          <p:nvPr/>
        </p:nvPicPr>
        <p:blipFill>
          <a:blip r:embed="rId4" cstate="print"/>
          <a:srcRect b="58001"/>
          <a:stretch>
            <a:fillRect/>
          </a:stretch>
        </p:blipFill>
        <p:spPr bwMode="auto">
          <a:xfrm>
            <a:off x="3635896" y="3435846"/>
            <a:ext cx="5297487" cy="1224136"/>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Dispensación</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Al realizar una devolución sin lectura datamatrix se puede seleccionar el envase que se está devolviendo.  Tiene que estar activo este parámetro: </a:t>
            </a:r>
          </a:p>
          <a:p>
            <a:pPr marL="0" indent="0" algn="just">
              <a:buFont typeface="Wingdings" pitchFamily="2" charset="2"/>
              <a:buChar char="§"/>
            </a:pPr>
            <a:endParaRPr lang="es-ES" sz="2000">
              <a:solidFill>
                <a:srgbClr val="1F497D"/>
              </a:solidFill>
              <a:latin typeface="Tw Cen MT" pitchFamily="34" charset="0"/>
            </a:endParaRPr>
          </a:p>
        </p:txBody>
      </p:sp>
      <p:sp>
        <p:nvSpPr>
          <p:cNvPr id="10"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5724128" y="2139702"/>
            <a:ext cx="3203848" cy="648072"/>
          </a:xfrm>
          <a:prstGeom prst="rect">
            <a:avLst/>
          </a:prstGeom>
        </p:spPr>
        <p:txBody>
          <a:bodyPr rtlCol="0">
            <a:noAutofit/>
          </a:bodyPr>
          <a:lstStyle/>
          <a:p>
            <a:pPr marL="0" indent="0" algn="just">
              <a:buNone/>
            </a:pPr>
            <a:r>
              <a:rPr lang="es-ES" sz="2000">
                <a:solidFill>
                  <a:srgbClr val="1F497D"/>
                </a:solidFill>
                <a:latin typeface="Tw Cen MT" pitchFamily="34" charset="0"/>
              </a:rPr>
              <a:t>De aplicación también en la venta sin lectura datamatrix cuando haya varios lotes con la misma fecha de cadu-cidad.</a:t>
            </a:r>
          </a:p>
          <a:p>
            <a:pPr marL="0" indent="0" algn="just">
              <a:buFont typeface="Wingdings" pitchFamily="2" charset="2"/>
              <a:buChar char="§"/>
            </a:pPr>
            <a:endParaRPr lang="es-ES" sz="2000">
              <a:solidFill>
                <a:srgbClr val="1F497D"/>
              </a:solidFill>
              <a:latin typeface="Tw Cen MT" pitchFamily="34" charset="0"/>
            </a:endParaRPr>
          </a:p>
        </p:txBody>
      </p:sp>
      <p:pic>
        <p:nvPicPr>
          <p:cNvPr id="126978" name="Picture 2"/>
          <p:cNvPicPr>
            <a:picLocks noChangeAspect="1" noChangeArrowheads="1"/>
          </p:cNvPicPr>
          <p:nvPr/>
        </p:nvPicPr>
        <p:blipFill>
          <a:blip r:embed="rId3" cstate="print"/>
          <a:srcRect/>
          <a:stretch>
            <a:fillRect/>
          </a:stretch>
        </p:blipFill>
        <p:spPr bwMode="auto">
          <a:xfrm>
            <a:off x="323528" y="1563638"/>
            <a:ext cx="5297487" cy="2865438"/>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Dispensación</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Nuevo aviso al intentar reescribir una línea de venta (parametrizable desde MENSAJES PARAMETRIZADOS).</a:t>
            </a:r>
          </a:p>
        </p:txBody>
      </p:sp>
      <p:pic>
        <p:nvPicPr>
          <p:cNvPr id="128002" name="Picture 2"/>
          <p:cNvPicPr>
            <a:picLocks noChangeAspect="1" noChangeArrowheads="1"/>
          </p:cNvPicPr>
          <p:nvPr/>
        </p:nvPicPr>
        <p:blipFill>
          <a:blip r:embed="rId3" cstate="print"/>
          <a:srcRect/>
          <a:stretch>
            <a:fillRect/>
          </a:stretch>
        </p:blipFill>
        <p:spPr bwMode="auto">
          <a:xfrm>
            <a:off x="395537" y="1563639"/>
            <a:ext cx="2808312" cy="1178816"/>
          </a:xfrm>
          <a:prstGeom prst="rect">
            <a:avLst/>
          </a:prstGeom>
          <a:noFill/>
          <a:ln w="9525">
            <a:noFill/>
            <a:miter lim="800000"/>
            <a:headEnd/>
            <a:tailEnd/>
          </a:ln>
        </p:spPr>
      </p:pic>
      <p:pic>
        <p:nvPicPr>
          <p:cNvPr id="128003" name="Picture 3"/>
          <p:cNvPicPr>
            <a:picLocks noChangeAspect="1" noChangeArrowheads="1"/>
          </p:cNvPicPr>
          <p:nvPr/>
        </p:nvPicPr>
        <p:blipFill>
          <a:blip r:embed="rId4" cstate="print"/>
          <a:srcRect/>
          <a:stretch>
            <a:fillRect/>
          </a:stretch>
        </p:blipFill>
        <p:spPr bwMode="auto">
          <a:xfrm>
            <a:off x="3275856" y="2859782"/>
            <a:ext cx="5307013" cy="1739900"/>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Dispensación</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parametriza el que se permita o no eliminar líneas de venta procedentes del módulo de Receta Electrónica.</a:t>
            </a:r>
          </a:p>
        </p:txBody>
      </p:sp>
      <p:pic>
        <p:nvPicPr>
          <p:cNvPr id="2050" name="Picture 2"/>
          <p:cNvPicPr>
            <a:picLocks noChangeAspect="1" noChangeArrowheads="1"/>
          </p:cNvPicPr>
          <p:nvPr/>
        </p:nvPicPr>
        <p:blipFill>
          <a:blip r:embed="rId3" cstate="print"/>
          <a:srcRect/>
          <a:stretch>
            <a:fillRect/>
          </a:stretch>
        </p:blipFill>
        <p:spPr bwMode="auto">
          <a:xfrm>
            <a:off x="1835696" y="1563638"/>
            <a:ext cx="5299075" cy="2867025"/>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ARTÍCULOS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proteger el cambio de código de artículo.  La protección se activará en el apartado de ‘Opciones Especiales’ del proceso PROTECCIONES del menú MAESTROS.</a:t>
            </a:r>
          </a:p>
        </p:txBody>
      </p:sp>
      <p:pic>
        <p:nvPicPr>
          <p:cNvPr id="3074" name="Picture 2"/>
          <p:cNvPicPr>
            <a:picLocks noChangeAspect="1" noChangeArrowheads="1"/>
          </p:cNvPicPr>
          <p:nvPr/>
        </p:nvPicPr>
        <p:blipFill>
          <a:blip r:embed="rId3" cstate="print"/>
          <a:srcRect/>
          <a:stretch>
            <a:fillRect/>
          </a:stretch>
        </p:blipFill>
        <p:spPr bwMode="auto">
          <a:xfrm>
            <a:off x="539552" y="1779662"/>
            <a:ext cx="3384376" cy="3238487"/>
          </a:xfrm>
          <a:prstGeom prst="rect">
            <a:avLst/>
          </a:prstGeom>
          <a:noFill/>
          <a:ln w="9525">
            <a:noFill/>
            <a:miter lim="800000"/>
            <a:headEnd/>
            <a:tailEnd/>
          </a:ln>
        </p:spPr>
      </p:pic>
      <p:sp>
        <p:nvSpPr>
          <p:cNvPr id="3075" name="Rectangle 3"/>
          <p:cNvSpPr>
            <a:spLocks noChangeArrowheads="1"/>
          </p:cNvSpPr>
          <p:nvPr/>
        </p:nvSpPr>
        <p:spPr bwMode="auto">
          <a:xfrm>
            <a:off x="4860032" y="1608351"/>
            <a:ext cx="4032448"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tab pos="101600" algn="l"/>
              </a:tabLst>
            </a:pPr>
            <a:r>
              <a:rPr lang="es-ES" sz="2000">
                <a:solidFill>
                  <a:srgbClr val="1F497D"/>
                </a:solidFill>
                <a:latin typeface="Tw Cen MT" pitchFamily="34" charset="0"/>
              </a:rPr>
              <a:t>Si está activa la protección, se solicitará identificación al intentar activar el check ‘Cambio Código’ de la ficha del artículo.</a:t>
            </a:r>
          </a:p>
        </p:txBody>
      </p:sp>
      <p:pic>
        <p:nvPicPr>
          <p:cNvPr id="40962" name="Picture 2"/>
          <p:cNvPicPr>
            <a:picLocks noChangeAspect="1" noChangeArrowheads="1"/>
          </p:cNvPicPr>
          <p:nvPr/>
        </p:nvPicPr>
        <p:blipFill>
          <a:blip r:embed="rId4" cstate="print"/>
          <a:srcRect b="30598"/>
          <a:stretch>
            <a:fillRect/>
          </a:stretch>
        </p:blipFill>
        <p:spPr bwMode="auto">
          <a:xfrm>
            <a:off x="5292080" y="2963156"/>
            <a:ext cx="3168352" cy="1768834"/>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Dispensación</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tratará como venta cruzada las líneas de artículos añadidos a la venta después de haberse ofrecido y no haberse incluido en primera instancia.  </a:t>
            </a:r>
          </a:p>
          <a:p>
            <a:pPr marL="0" indent="0" algn="just">
              <a:buFont typeface="Wingdings" pitchFamily="2" charset="2"/>
              <a:buChar char="§"/>
            </a:pPr>
            <a:endParaRPr lang="es-ES" sz="2000">
              <a:solidFill>
                <a:srgbClr val="1F497D"/>
              </a:solidFill>
              <a:latin typeface="Tw Cen MT" pitchFamily="34" charset="0"/>
            </a:endParaRPr>
          </a:p>
          <a:p>
            <a:pPr marL="0" indent="0" algn="just">
              <a:buNone/>
            </a:pPr>
            <a:r>
              <a:rPr lang="es-ES" sz="2000">
                <a:solidFill>
                  <a:srgbClr val="1F497D"/>
                </a:solidFill>
                <a:latin typeface="Tw Cen MT" pitchFamily="34" charset="0"/>
              </a:rPr>
              <a:t>Es decir, si al introducir la línea de venta del producto A se ofrece vender el artículo B y se rechaza, si posteriormente se añade a la venta una línea del producto B se tratará como venta cruzada igualmente a todos los efectos.</a:t>
            </a:r>
          </a:p>
        </p:txBody>
      </p:sp>
    </p:spTree>
    <p:extLst>
      <p:ext uri="{BB962C8B-B14F-4D97-AF65-F5344CB8AC3E}">
        <p14:creationId xmlns:p14="http://schemas.microsoft.com/office/powerpoint/2010/main" val="2811499314"/>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Dispensación</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avisará o no de la inserción de receta en el hueco de un bloque de recetas incompleto, así como el aviso de bloque completado. </a:t>
            </a:r>
          </a:p>
        </p:txBody>
      </p:sp>
      <p:pic>
        <p:nvPicPr>
          <p:cNvPr id="129027" name="Picture 3"/>
          <p:cNvPicPr>
            <a:picLocks noChangeAspect="1" noChangeArrowheads="1"/>
          </p:cNvPicPr>
          <p:nvPr/>
        </p:nvPicPr>
        <p:blipFill>
          <a:blip r:embed="rId3" cstate="print"/>
          <a:srcRect/>
          <a:stretch>
            <a:fillRect/>
          </a:stretch>
        </p:blipFill>
        <p:spPr bwMode="auto">
          <a:xfrm>
            <a:off x="323528" y="1491630"/>
            <a:ext cx="5013325" cy="2701925"/>
          </a:xfrm>
          <a:prstGeom prst="rect">
            <a:avLst/>
          </a:prstGeom>
          <a:noFill/>
          <a:ln w="9525">
            <a:noFill/>
            <a:miter lim="800000"/>
            <a:headEnd/>
            <a:tailEnd/>
          </a:ln>
        </p:spPr>
      </p:pic>
      <p:pic>
        <p:nvPicPr>
          <p:cNvPr id="129028" name="Picture 4"/>
          <p:cNvPicPr>
            <a:picLocks noChangeAspect="1" noChangeArrowheads="1"/>
          </p:cNvPicPr>
          <p:nvPr/>
        </p:nvPicPr>
        <p:blipFill>
          <a:blip r:embed="rId4" cstate="print"/>
          <a:srcRect/>
          <a:stretch>
            <a:fillRect/>
          </a:stretch>
        </p:blipFill>
        <p:spPr bwMode="auto">
          <a:xfrm>
            <a:off x="5652120" y="1491630"/>
            <a:ext cx="3241675" cy="1443038"/>
          </a:xfrm>
          <a:prstGeom prst="rect">
            <a:avLst/>
          </a:prstGeom>
          <a:noFill/>
          <a:ln w="9525">
            <a:noFill/>
            <a:miter lim="800000"/>
            <a:headEnd/>
            <a:tailEnd/>
          </a:ln>
        </p:spPr>
      </p:pic>
      <p:pic>
        <p:nvPicPr>
          <p:cNvPr id="129029" name="Picture 5"/>
          <p:cNvPicPr>
            <a:picLocks noChangeAspect="1" noChangeArrowheads="1"/>
          </p:cNvPicPr>
          <p:nvPr/>
        </p:nvPicPr>
        <p:blipFill>
          <a:blip r:embed="rId5" cstate="print"/>
          <a:srcRect/>
          <a:stretch>
            <a:fillRect/>
          </a:stretch>
        </p:blipFill>
        <p:spPr bwMode="auto">
          <a:xfrm>
            <a:off x="5652120" y="3136115"/>
            <a:ext cx="3257872" cy="1102159"/>
          </a:xfrm>
          <a:prstGeom prst="rect">
            <a:avLst/>
          </a:prstGeom>
          <a:noFill/>
          <a:ln w="9525">
            <a:noFill/>
            <a:miter lim="800000"/>
            <a:headEnd/>
            <a:tailEnd/>
          </a:ln>
        </p:spPr>
      </p:pic>
      <p:sp>
        <p:nvSpPr>
          <p:cNvPr id="15"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503040" y="4515966"/>
            <a:ext cx="8640960" cy="380578"/>
          </a:xfrm>
          <a:prstGeom prst="rect">
            <a:avLst/>
          </a:prstGeom>
        </p:spPr>
        <p:txBody>
          <a:bodyPr rtlCol="0">
            <a:noAutofit/>
          </a:bodyPr>
          <a:lstStyle/>
          <a:p>
            <a:pPr marL="0" indent="0" algn="just">
              <a:buNone/>
            </a:pPr>
            <a:r>
              <a:rPr lang="es-ES" sz="2000">
                <a:solidFill>
                  <a:srgbClr val="1F497D"/>
                </a:solidFill>
                <a:latin typeface="Tw Cen MT" pitchFamily="34" charset="0"/>
              </a:rPr>
              <a:t>La inclusión de receta en el bloque sí se realizará en cualquiera de los casos. </a:t>
            </a:r>
          </a:p>
        </p:txBody>
      </p:sp>
    </p:spTree>
    <p:extLst>
      <p:ext uri="{BB962C8B-B14F-4D97-AF65-F5344CB8AC3E}">
        <p14:creationId xmlns:p14="http://schemas.microsoft.com/office/powerpoint/2010/main" val="2811499314"/>
      </p:ext>
    </p:extLst>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Dispensación</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parametriza si se desea o no que en el ticket de venta aparezca el P.V.P. de los productos que no sean especialidades.  </a:t>
            </a:r>
          </a:p>
        </p:txBody>
      </p:sp>
      <p:sp>
        <p:nvSpPr>
          <p:cNvPr id="15"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4364494"/>
            <a:ext cx="8640960" cy="380578"/>
          </a:xfrm>
          <a:prstGeom prst="rect">
            <a:avLst/>
          </a:prstGeom>
        </p:spPr>
        <p:txBody>
          <a:bodyPr rtlCol="0">
            <a:noAutofit/>
          </a:bodyPr>
          <a:lstStyle/>
          <a:p>
            <a:pPr marL="0" indent="0" algn="just">
              <a:buNone/>
            </a:pPr>
            <a:r>
              <a:rPr lang="es-ES" sz="2000">
                <a:solidFill>
                  <a:srgbClr val="1F497D"/>
                </a:solidFill>
                <a:latin typeface="Tw Cen MT" pitchFamily="34" charset="0"/>
              </a:rPr>
              <a:t>En códigos superiores a 600000 siempre se muestra el PVP, independientemente del estado de este parámetro. </a:t>
            </a:r>
          </a:p>
        </p:txBody>
      </p:sp>
      <p:pic>
        <p:nvPicPr>
          <p:cNvPr id="130050" name="Picture 2"/>
          <p:cNvPicPr>
            <a:picLocks noChangeAspect="1" noChangeArrowheads="1"/>
          </p:cNvPicPr>
          <p:nvPr/>
        </p:nvPicPr>
        <p:blipFill>
          <a:blip r:embed="rId3" cstate="print"/>
          <a:srcRect/>
          <a:stretch>
            <a:fillRect/>
          </a:stretch>
        </p:blipFill>
        <p:spPr bwMode="auto">
          <a:xfrm>
            <a:off x="1907704" y="1432500"/>
            <a:ext cx="4968552" cy="2756342"/>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Dispensación</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parametriza la inclusión o no del teléfono del cliente en las facturas, albaranes y presupuestos en formato tradicional estándar de Farmatic.  </a:t>
            </a:r>
          </a:p>
        </p:txBody>
      </p:sp>
      <p:pic>
        <p:nvPicPr>
          <p:cNvPr id="131074" name="Picture 2"/>
          <p:cNvPicPr>
            <a:picLocks noChangeAspect="1" noChangeArrowheads="1"/>
          </p:cNvPicPr>
          <p:nvPr/>
        </p:nvPicPr>
        <p:blipFill>
          <a:blip r:embed="rId3" cstate="print"/>
          <a:srcRect/>
          <a:stretch>
            <a:fillRect/>
          </a:stretch>
        </p:blipFill>
        <p:spPr bwMode="auto">
          <a:xfrm>
            <a:off x="395536" y="1523603"/>
            <a:ext cx="5305425" cy="2200275"/>
          </a:xfrm>
          <a:prstGeom prst="rect">
            <a:avLst/>
          </a:prstGeom>
          <a:noFill/>
          <a:ln w="9525">
            <a:noFill/>
            <a:miter lim="800000"/>
            <a:headEnd/>
            <a:tailEnd/>
          </a:ln>
        </p:spPr>
      </p:pic>
      <p:pic>
        <p:nvPicPr>
          <p:cNvPr id="131075" name="Picture 3"/>
          <p:cNvPicPr>
            <a:picLocks noChangeAspect="1" noChangeArrowheads="1"/>
          </p:cNvPicPr>
          <p:nvPr/>
        </p:nvPicPr>
        <p:blipFill>
          <a:blip r:embed="rId4" cstate="print"/>
          <a:srcRect/>
          <a:stretch>
            <a:fillRect/>
          </a:stretch>
        </p:blipFill>
        <p:spPr bwMode="auto">
          <a:xfrm>
            <a:off x="3563888" y="3118073"/>
            <a:ext cx="5305425" cy="1685925"/>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Dispensación</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parametriza la inclusión o no del código de artículo en el ticket de venta. </a:t>
            </a:r>
          </a:p>
        </p:txBody>
      </p:sp>
      <p:pic>
        <p:nvPicPr>
          <p:cNvPr id="132098" name="Picture 2"/>
          <p:cNvPicPr>
            <a:picLocks noChangeAspect="1" noChangeArrowheads="1"/>
          </p:cNvPicPr>
          <p:nvPr/>
        </p:nvPicPr>
        <p:blipFill>
          <a:blip r:embed="rId3" cstate="print"/>
          <a:srcRect/>
          <a:stretch>
            <a:fillRect/>
          </a:stretch>
        </p:blipFill>
        <p:spPr bwMode="auto">
          <a:xfrm>
            <a:off x="323529" y="1347614"/>
            <a:ext cx="5400600" cy="2357767"/>
          </a:xfrm>
          <a:prstGeom prst="rect">
            <a:avLst/>
          </a:prstGeom>
          <a:noFill/>
          <a:ln w="9525">
            <a:noFill/>
            <a:miter lim="800000"/>
            <a:headEnd/>
            <a:tailEnd/>
          </a:ln>
        </p:spPr>
      </p:pic>
      <p:pic>
        <p:nvPicPr>
          <p:cNvPr id="132099" name="Picture 3"/>
          <p:cNvPicPr>
            <a:picLocks noChangeAspect="1" noChangeArrowheads="1"/>
          </p:cNvPicPr>
          <p:nvPr/>
        </p:nvPicPr>
        <p:blipFill>
          <a:blip r:embed="rId4" cstate="print"/>
          <a:srcRect/>
          <a:stretch>
            <a:fillRect/>
          </a:stretch>
        </p:blipFill>
        <p:spPr bwMode="auto">
          <a:xfrm>
            <a:off x="6084168" y="1707654"/>
            <a:ext cx="2587625" cy="2628900"/>
          </a:xfrm>
          <a:prstGeom prst="rect">
            <a:avLst/>
          </a:prstGeom>
          <a:noFill/>
          <a:ln w="9525">
            <a:solidFill>
              <a:srgbClr val="BFBFBF"/>
            </a:solid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Dispensación</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parametriza qué hacer al intentar vender un estupefaciente con stock 0 en su ficha: permitir, no permitir o avisar.</a:t>
            </a:r>
          </a:p>
        </p:txBody>
      </p:sp>
      <p:pic>
        <p:nvPicPr>
          <p:cNvPr id="133122" name="Picture 2"/>
          <p:cNvPicPr>
            <a:picLocks noChangeAspect="1" noChangeArrowheads="1"/>
          </p:cNvPicPr>
          <p:nvPr/>
        </p:nvPicPr>
        <p:blipFill>
          <a:blip r:embed="rId3" cstate="print"/>
          <a:srcRect/>
          <a:stretch>
            <a:fillRect/>
          </a:stretch>
        </p:blipFill>
        <p:spPr bwMode="auto">
          <a:xfrm>
            <a:off x="1979712" y="1707654"/>
            <a:ext cx="6048672" cy="2629306"/>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Encargos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Al borrar un encargo (&lt;CTRL&gt; + &lt;F8&gt; -&gt;           ), si tiene asociada una entrega a cuenta se dará opción a devolverla.</a:t>
            </a:r>
          </a:p>
        </p:txBody>
      </p:sp>
      <p:pic>
        <p:nvPicPr>
          <p:cNvPr id="134146" name="Picture 2"/>
          <p:cNvPicPr>
            <a:picLocks noChangeAspect="1" noChangeArrowheads="1"/>
          </p:cNvPicPr>
          <p:nvPr/>
        </p:nvPicPr>
        <p:blipFill>
          <a:blip r:embed="rId3" cstate="print"/>
          <a:srcRect/>
          <a:stretch>
            <a:fillRect/>
          </a:stretch>
        </p:blipFill>
        <p:spPr bwMode="auto">
          <a:xfrm>
            <a:off x="4870552" y="686664"/>
            <a:ext cx="742950" cy="301625"/>
          </a:xfrm>
          <a:prstGeom prst="rect">
            <a:avLst/>
          </a:prstGeom>
          <a:noFill/>
          <a:ln w="9525">
            <a:noFill/>
            <a:miter lim="800000"/>
            <a:headEnd/>
            <a:tailEnd/>
          </a:ln>
        </p:spPr>
      </p:pic>
      <p:pic>
        <p:nvPicPr>
          <p:cNvPr id="134147" name="Picture 3"/>
          <p:cNvPicPr>
            <a:picLocks noChangeAspect="1" noChangeArrowheads="1"/>
          </p:cNvPicPr>
          <p:nvPr/>
        </p:nvPicPr>
        <p:blipFill>
          <a:blip r:embed="rId4" cstate="print"/>
          <a:srcRect/>
          <a:stretch>
            <a:fillRect/>
          </a:stretch>
        </p:blipFill>
        <p:spPr bwMode="auto">
          <a:xfrm>
            <a:off x="2915816" y="1851670"/>
            <a:ext cx="3273425" cy="1049338"/>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Encargos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muestra el teléfono asociado en la ficha del cliente en Farmatic.</a:t>
            </a:r>
          </a:p>
        </p:txBody>
      </p:sp>
      <p:pic>
        <p:nvPicPr>
          <p:cNvPr id="135170" name="Picture 2"/>
          <p:cNvPicPr>
            <a:picLocks noChangeAspect="1" noChangeArrowheads="1"/>
          </p:cNvPicPr>
          <p:nvPr/>
        </p:nvPicPr>
        <p:blipFill>
          <a:blip r:embed="rId3" cstate="print"/>
          <a:srcRect b="25095"/>
          <a:stretch>
            <a:fillRect/>
          </a:stretch>
        </p:blipFill>
        <p:spPr bwMode="auto">
          <a:xfrm>
            <a:off x="1979712" y="1347614"/>
            <a:ext cx="4546600" cy="3168352"/>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Promociones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parametriza la inclusión del paciente en los vales promocionales impresos.</a:t>
            </a:r>
          </a:p>
        </p:txBody>
      </p:sp>
      <p:pic>
        <p:nvPicPr>
          <p:cNvPr id="136195" name="Picture 3"/>
          <p:cNvPicPr>
            <a:picLocks noChangeAspect="1" noChangeArrowheads="1"/>
          </p:cNvPicPr>
          <p:nvPr/>
        </p:nvPicPr>
        <p:blipFill>
          <a:blip r:embed="rId3" cstate="print"/>
          <a:srcRect/>
          <a:stretch>
            <a:fillRect/>
          </a:stretch>
        </p:blipFill>
        <p:spPr bwMode="auto">
          <a:xfrm>
            <a:off x="323528" y="1419622"/>
            <a:ext cx="5043488" cy="2820988"/>
          </a:xfrm>
          <a:prstGeom prst="rect">
            <a:avLst/>
          </a:prstGeom>
          <a:noFill/>
          <a:ln w="9525">
            <a:noFill/>
            <a:miter lim="800000"/>
            <a:headEnd/>
            <a:tailEnd/>
          </a:ln>
        </p:spPr>
      </p:pic>
      <p:pic>
        <p:nvPicPr>
          <p:cNvPr id="136196" name="Picture 4"/>
          <p:cNvPicPr>
            <a:picLocks noChangeAspect="1" noChangeArrowheads="1"/>
          </p:cNvPicPr>
          <p:nvPr/>
        </p:nvPicPr>
        <p:blipFill>
          <a:blip r:embed="rId4" cstate="print"/>
          <a:srcRect/>
          <a:stretch>
            <a:fillRect/>
          </a:stretch>
        </p:blipFill>
        <p:spPr bwMode="auto">
          <a:xfrm>
            <a:off x="5652120" y="1923678"/>
            <a:ext cx="3224212" cy="2006600"/>
          </a:xfrm>
          <a:prstGeom prst="rect">
            <a:avLst/>
          </a:prstGeom>
          <a:noFill/>
          <a:ln w="9525">
            <a:solidFill>
              <a:srgbClr val="A5A5A5"/>
            </a:solid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Promociones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la definición de duración y horarios de las promociones, se permite indicar también desde - hasta año de vigencia.</a:t>
            </a:r>
          </a:p>
        </p:txBody>
      </p:sp>
      <p:pic>
        <p:nvPicPr>
          <p:cNvPr id="137218" name="Picture 2"/>
          <p:cNvPicPr>
            <a:picLocks noChangeAspect="1" noChangeArrowheads="1"/>
          </p:cNvPicPr>
          <p:nvPr/>
        </p:nvPicPr>
        <p:blipFill>
          <a:blip r:embed="rId3" cstate="print"/>
          <a:srcRect/>
          <a:stretch>
            <a:fillRect/>
          </a:stretch>
        </p:blipFill>
        <p:spPr bwMode="auto">
          <a:xfrm>
            <a:off x="3707904" y="1635646"/>
            <a:ext cx="3190875" cy="2736850"/>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ARTÍCULOS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la pestaña “GENERAL” se informa si el artículo está en el robot dispensador y cuántas unidades hay en él. </a:t>
            </a:r>
          </a:p>
        </p:txBody>
      </p:sp>
      <p:sp>
        <p:nvSpPr>
          <p:cNvPr id="3075" name="Rectangle 3"/>
          <p:cNvSpPr>
            <a:spLocks noChangeArrowheads="1"/>
          </p:cNvSpPr>
          <p:nvPr/>
        </p:nvSpPr>
        <p:spPr bwMode="auto">
          <a:xfrm>
            <a:off x="251520" y="4321902"/>
            <a:ext cx="8676456"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tabLst>
                <a:tab pos="101600" algn="l"/>
              </a:tabLst>
            </a:pPr>
            <a:r>
              <a:rPr lang="es-ES" sz="2000">
                <a:solidFill>
                  <a:srgbClr val="1F497D"/>
                </a:solidFill>
                <a:latin typeface="Tw Cen MT" pitchFamily="34" charset="0"/>
              </a:rPr>
              <a:t>Esta información solamente aparecerá en el caso de tener instalado y activo un robot dispensador.</a:t>
            </a:r>
          </a:p>
          <a:p>
            <a:pPr marL="0" marR="0" lvl="0" indent="0" algn="just" defTabSz="914400" rtl="0" eaLnBrk="1" fontAlgn="base" latinLnBrk="0" hangingPunct="1">
              <a:lnSpc>
                <a:spcPct val="100000"/>
              </a:lnSpc>
              <a:spcBef>
                <a:spcPct val="0"/>
              </a:spcBef>
              <a:spcAft>
                <a:spcPct val="0"/>
              </a:spcAft>
              <a:buClrTx/>
              <a:buSzTx/>
              <a:tabLst>
                <a:tab pos="101600" algn="l"/>
              </a:tabLst>
            </a:pPr>
            <a:endParaRPr lang="es-ES" sz="2000">
              <a:solidFill>
                <a:srgbClr val="1F497D"/>
              </a:solidFill>
              <a:latin typeface="Tw Cen MT"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3491880" y="1203598"/>
            <a:ext cx="4752528" cy="3141740"/>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Promociones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ventas con cliente identificado, será optativo imprimir o no los vales promocionales que se generen al aplicar una promoción.</a:t>
            </a:r>
          </a:p>
        </p:txBody>
      </p:sp>
      <p:pic>
        <p:nvPicPr>
          <p:cNvPr id="138242" name="Picture 2"/>
          <p:cNvPicPr>
            <a:picLocks noChangeAspect="1" noChangeArrowheads="1"/>
          </p:cNvPicPr>
          <p:nvPr/>
        </p:nvPicPr>
        <p:blipFill>
          <a:blip r:embed="rId3" cstate="print"/>
          <a:srcRect/>
          <a:stretch>
            <a:fillRect/>
          </a:stretch>
        </p:blipFill>
        <p:spPr bwMode="auto">
          <a:xfrm>
            <a:off x="3707904" y="1707654"/>
            <a:ext cx="2379662" cy="979487"/>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Atención Farmacéutica del C.G.C.O.F.</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asocia cada operación al vendedor que la realiza, por lo que se establece usuario y contraseña individual para cada vendedor. </a:t>
            </a:r>
          </a:p>
        </p:txBody>
      </p:sp>
      <p:pic>
        <p:nvPicPr>
          <p:cNvPr id="139266" name="Picture 2"/>
          <p:cNvPicPr>
            <a:picLocks noChangeAspect="1" noChangeArrowheads="1"/>
          </p:cNvPicPr>
          <p:nvPr/>
        </p:nvPicPr>
        <p:blipFill>
          <a:blip r:embed="rId3" cstate="print"/>
          <a:srcRect/>
          <a:stretch>
            <a:fillRect/>
          </a:stretch>
        </p:blipFill>
        <p:spPr bwMode="auto">
          <a:xfrm>
            <a:off x="323528" y="1608521"/>
            <a:ext cx="4464496" cy="2979453"/>
          </a:xfrm>
          <a:prstGeom prst="rect">
            <a:avLst/>
          </a:prstGeom>
          <a:noFill/>
          <a:ln w="9525">
            <a:noFill/>
            <a:miter lim="800000"/>
            <a:headEnd/>
            <a:tailEnd/>
          </a:ln>
        </p:spPr>
      </p:pic>
      <p:pic>
        <p:nvPicPr>
          <p:cNvPr id="139267" name="Picture 3"/>
          <p:cNvPicPr>
            <a:picLocks noChangeAspect="1" noChangeArrowheads="1"/>
          </p:cNvPicPr>
          <p:nvPr/>
        </p:nvPicPr>
        <p:blipFill>
          <a:blip r:embed="rId4" cstate="print"/>
          <a:srcRect/>
          <a:stretch>
            <a:fillRect/>
          </a:stretch>
        </p:blipFill>
        <p:spPr bwMode="auto">
          <a:xfrm>
            <a:off x="5076056" y="3408721"/>
            <a:ext cx="3600400" cy="1151164"/>
          </a:xfrm>
          <a:prstGeom prst="rect">
            <a:avLst/>
          </a:prstGeom>
          <a:noFill/>
          <a:ln w="9525">
            <a:noFill/>
            <a:miter lim="800000"/>
            <a:headEnd/>
            <a:tailEnd/>
          </a:ln>
        </p:spPr>
      </p:pic>
      <p:sp>
        <p:nvSpPr>
          <p:cNvPr id="12"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5076056" y="1923678"/>
            <a:ext cx="4067944" cy="648072"/>
          </a:xfrm>
          <a:prstGeom prst="rect">
            <a:avLst/>
          </a:prstGeom>
        </p:spPr>
        <p:txBody>
          <a:bodyPr rtlCol="0">
            <a:noAutofit/>
          </a:bodyPr>
          <a:lstStyle/>
          <a:p>
            <a:pPr marL="0" indent="0">
              <a:buNone/>
            </a:pPr>
            <a:r>
              <a:rPr lang="es-ES" sz="2000">
                <a:solidFill>
                  <a:srgbClr val="1F497D"/>
                </a:solidFill>
                <a:latin typeface="Tw Cen MT" pitchFamily="34" charset="0"/>
              </a:rPr>
              <a:t>MAESTROS / COMUNICACIONES / AVANZADAS/CONFIGURAR NODO-</a:t>
            </a:r>
            <a:br>
              <a:rPr lang="es-ES" sz="2000">
                <a:solidFill>
                  <a:srgbClr val="1F497D"/>
                </a:solidFill>
                <a:latin typeface="Tw Cen MT" pitchFamily="34" charset="0"/>
              </a:rPr>
            </a:br>
            <a:r>
              <a:rPr lang="es-ES" sz="2000">
                <a:solidFill>
                  <a:srgbClr val="1F497D"/>
                </a:solidFill>
                <a:latin typeface="Tw Cen MT" pitchFamily="34" charset="0"/>
              </a:rPr>
              <a:t>FARMA ASISTANCIAL. </a:t>
            </a:r>
          </a:p>
        </p:txBody>
      </p:sp>
    </p:spTree>
    <p:extLst>
      <p:ext uri="{BB962C8B-B14F-4D97-AF65-F5344CB8AC3E}">
        <p14:creationId xmlns:p14="http://schemas.microsoft.com/office/powerpoint/2010/main" val="2811499314"/>
      </p:ext>
    </p:extLst>
  </p:cSld>
  <p:clrMapOvr>
    <a:masterClrMapping/>
  </p:clrMapOvr>
  <p:transition>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VENTAS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Caja</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parametrizan los apartados que se desea incluir en el informe impreso de caja.</a:t>
            </a:r>
          </a:p>
        </p:txBody>
      </p:sp>
      <p:pic>
        <p:nvPicPr>
          <p:cNvPr id="2050" name="Picture 2"/>
          <p:cNvPicPr>
            <a:picLocks noChangeAspect="1" noChangeArrowheads="1"/>
          </p:cNvPicPr>
          <p:nvPr/>
        </p:nvPicPr>
        <p:blipFill>
          <a:blip r:embed="rId3" cstate="print"/>
          <a:srcRect/>
          <a:stretch>
            <a:fillRect/>
          </a:stretch>
        </p:blipFill>
        <p:spPr bwMode="auto">
          <a:xfrm>
            <a:off x="1259632" y="1563638"/>
            <a:ext cx="6674742" cy="2376264"/>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9 Grupo"/>
          <p:cNvGrpSpPr/>
          <p:nvPr/>
        </p:nvGrpSpPr>
        <p:grpSpPr>
          <a:xfrm>
            <a:off x="5724128" y="0"/>
            <a:ext cx="3419872" cy="5143500"/>
            <a:chOff x="4572000" y="0"/>
            <a:chExt cx="4572000" cy="5143500"/>
          </a:xfrm>
        </p:grpSpPr>
        <p:grpSp>
          <p:nvGrpSpPr>
            <p:cNvPr id="3" name="14 Grupo"/>
            <p:cNvGrpSpPr/>
            <p:nvPr/>
          </p:nvGrpSpPr>
          <p:grpSpPr>
            <a:xfrm>
              <a:off x="4572000" y="0"/>
              <a:ext cx="4572000" cy="5143500"/>
              <a:chOff x="4572000" y="0"/>
              <a:chExt cx="4572000" cy="5143500"/>
            </a:xfrm>
          </p:grpSpPr>
          <p:sp>
            <p:nvSpPr>
              <p:cNvPr id="10" name="9 Rectángulo"/>
              <p:cNvSpPr/>
              <p:nvPr/>
            </p:nvSpPr>
            <p:spPr>
              <a:xfrm>
                <a:off x="4572000" y="0"/>
                <a:ext cx="4572000" cy="51435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Rectángulo"/>
              <p:cNvSpPr/>
              <p:nvPr/>
            </p:nvSpPr>
            <p:spPr>
              <a:xfrm>
                <a:off x="5076056" y="3003798"/>
                <a:ext cx="1368152"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9" name="18 Rectángulo"/>
            <p:cNvSpPr/>
            <p:nvPr/>
          </p:nvSpPr>
          <p:spPr>
            <a:xfrm>
              <a:off x="5076056" y="3003798"/>
              <a:ext cx="1440160"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 name="22 Grupo"/>
          <p:cNvGrpSpPr/>
          <p:nvPr/>
        </p:nvGrpSpPr>
        <p:grpSpPr>
          <a:xfrm>
            <a:off x="5868144" y="2067694"/>
            <a:ext cx="3024336" cy="1331212"/>
            <a:chOff x="5076056" y="1779662"/>
            <a:chExt cx="3762630" cy="1656184"/>
          </a:xfrm>
        </p:grpSpPr>
        <p:pic>
          <p:nvPicPr>
            <p:cNvPr id="2050" name="Picture 2"/>
            <p:cNvPicPr>
              <a:picLocks noChangeAspect="1" noChangeArrowheads="1"/>
            </p:cNvPicPr>
            <p:nvPr/>
          </p:nvPicPr>
          <p:blipFill>
            <a:blip r:embed="rId3" cstate="print"/>
            <a:srcRect/>
            <a:stretch>
              <a:fillRect/>
            </a:stretch>
          </p:blipFill>
          <p:spPr bwMode="auto">
            <a:xfrm>
              <a:off x="5148064" y="1779662"/>
              <a:ext cx="3690622" cy="1532061"/>
            </a:xfrm>
            <a:prstGeom prst="rect">
              <a:avLst/>
            </a:prstGeom>
            <a:noFill/>
            <a:ln w="9525">
              <a:noFill/>
              <a:miter lim="800000"/>
              <a:headEnd/>
              <a:tailEnd/>
            </a:ln>
          </p:spPr>
        </p:pic>
        <p:sp>
          <p:nvSpPr>
            <p:cNvPr id="22" name="21 Rectángulo"/>
            <p:cNvSpPr/>
            <p:nvPr/>
          </p:nvSpPr>
          <p:spPr>
            <a:xfrm>
              <a:off x="5076056" y="2931790"/>
              <a:ext cx="1296144" cy="504056"/>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7" name="26 Rectángulo"/>
          <p:cNvSpPr/>
          <p:nvPr/>
        </p:nvSpPr>
        <p:spPr>
          <a:xfrm>
            <a:off x="323528" y="1347614"/>
            <a:ext cx="5184576" cy="2585323"/>
          </a:xfrm>
          <a:prstGeom prst="rect">
            <a:avLst/>
          </a:prstGeom>
        </p:spPr>
        <p:txBody>
          <a:bodyPr wrap="square">
            <a:spAutoFit/>
          </a:bodyPr>
          <a:lstStyle/>
          <a:p>
            <a:r>
              <a:rPr lang="es-ES" sz="5400">
                <a:solidFill>
                  <a:schemeClr val="accent1">
                    <a:lumMod val="60000"/>
                    <a:lumOff val="40000"/>
                  </a:schemeClr>
                </a:solidFill>
                <a:latin typeface="Tw Cen MT" pitchFamily="34" charset="0"/>
                <a:cs typeface="Segoe UI" pitchFamily="34" charset="0"/>
              </a:rPr>
              <a:t>LIBROS RECETARIO Y ESTUPEFACIENTES</a:t>
            </a:r>
            <a:endParaRPr lang="es-ES" sz="5400"/>
          </a:p>
        </p:txBody>
      </p:sp>
      <p:sp>
        <p:nvSpPr>
          <p:cNvPr id="28" name="27 Rectángulo"/>
          <p:cNvSpPr/>
          <p:nvPr/>
        </p:nvSpPr>
        <p:spPr>
          <a:xfrm>
            <a:off x="265577" y="1589394"/>
            <a:ext cx="45719" cy="2088232"/>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441306458"/>
      </p:ext>
    </p:extLst>
  </p:cSld>
  <p:clrMapOvr>
    <a:masterClrMapping/>
  </p:clrMapOvr>
  <p:transition spd="slow">
    <p:cove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720080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LIBROS RECETARIO Y ESTUPEFACIENTES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la impresión de los libros se podrá incluir solamente los referidos a productos de uso veterinario. </a:t>
            </a:r>
          </a:p>
        </p:txBody>
      </p:sp>
      <p:pic>
        <p:nvPicPr>
          <p:cNvPr id="140290" name="Picture 2"/>
          <p:cNvPicPr>
            <a:picLocks noChangeAspect="1" noChangeArrowheads="1"/>
          </p:cNvPicPr>
          <p:nvPr/>
        </p:nvPicPr>
        <p:blipFill>
          <a:blip r:embed="rId3" cstate="print"/>
          <a:srcRect/>
          <a:stretch>
            <a:fillRect/>
          </a:stretch>
        </p:blipFill>
        <p:spPr bwMode="auto">
          <a:xfrm>
            <a:off x="701706" y="1491630"/>
            <a:ext cx="3584089" cy="3024336"/>
          </a:xfrm>
          <a:prstGeom prst="rect">
            <a:avLst/>
          </a:prstGeom>
          <a:noFill/>
          <a:ln w="9525">
            <a:noFill/>
            <a:miter lim="800000"/>
            <a:headEnd/>
            <a:tailEnd/>
          </a:ln>
        </p:spPr>
      </p:pic>
      <p:pic>
        <p:nvPicPr>
          <p:cNvPr id="140291" name="Picture 3"/>
          <p:cNvPicPr>
            <a:picLocks noChangeAspect="1" noChangeArrowheads="1"/>
          </p:cNvPicPr>
          <p:nvPr/>
        </p:nvPicPr>
        <p:blipFill>
          <a:blip r:embed="rId4" cstate="print"/>
          <a:srcRect b="-13604"/>
          <a:stretch>
            <a:fillRect/>
          </a:stretch>
        </p:blipFill>
        <p:spPr bwMode="auto">
          <a:xfrm>
            <a:off x="4716016" y="1491630"/>
            <a:ext cx="3672408" cy="3528392"/>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720080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LIBROS RECETARIO Y ESTUPEFACIENTES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introducir observaciones en los movimientos de recepción del Libro de Estupefacientes. </a:t>
            </a:r>
          </a:p>
        </p:txBody>
      </p:sp>
      <p:pic>
        <p:nvPicPr>
          <p:cNvPr id="141314" name="Picture 2"/>
          <p:cNvPicPr>
            <a:picLocks noChangeAspect="1" noChangeArrowheads="1"/>
          </p:cNvPicPr>
          <p:nvPr/>
        </p:nvPicPr>
        <p:blipFill>
          <a:blip r:embed="rId3" cstate="print"/>
          <a:srcRect/>
          <a:stretch>
            <a:fillRect/>
          </a:stretch>
        </p:blipFill>
        <p:spPr bwMode="auto">
          <a:xfrm>
            <a:off x="1187624" y="1635646"/>
            <a:ext cx="6619283" cy="2304256"/>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720080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LIBROS RECETARIO Y ESTUPEFACIENTES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amplía el campo de introducción de número de receta, permitiendo ahora 100 caracteres. </a:t>
            </a:r>
          </a:p>
        </p:txBody>
      </p:sp>
      <p:pic>
        <p:nvPicPr>
          <p:cNvPr id="142338" name="Picture 2"/>
          <p:cNvPicPr>
            <a:picLocks noChangeAspect="1" noChangeArrowheads="1"/>
          </p:cNvPicPr>
          <p:nvPr/>
        </p:nvPicPr>
        <p:blipFill>
          <a:blip r:embed="rId3" cstate="print"/>
          <a:srcRect/>
          <a:stretch>
            <a:fillRect/>
          </a:stretch>
        </p:blipFill>
        <p:spPr bwMode="auto">
          <a:xfrm>
            <a:off x="2411760" y="1419622"/>
            <a:ext cx="4824536" cy="3188414"/>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9 Grupo"/>
          <p:cNvGrpSpPr/>
          <p:nvPr/>
        </p:nvGrpSpPr>
        <p:grpSpPr>
          <a:xfrm>
            <a:off x="5724128" y="0"/>
            <a:ext cx="3419872" cy="5143500"/>
            <a:chOff x="4572000" y="0"/>
            <a:chExt cx="4572000" cy="5143500"/>
          </a:xfrm>
        </p:grpSpPr>
        <p:grpSp>
          <p:nvGrpSpPr>
            <p:cNvPr id="3" name="14 Grupo"/>
            <p:cNvGrpSpPr/>
            <p:nvPr/>
          </p:nvGrpSpPr>
          <p:grpSpPr>
            <a:xfrm>
              <a:off x="4572000" y="0"/>
              <a:ext cx="4572000" cy="5143500"/>
              <a:chOff x="4572000" y="0"/>
              <a:chExt cx="4572000" cy="5143500"/>
            </a:xfrm>
          </p:grpSpPr>
          <p:sp>
            <p:nvSpPr>
              <p:cNvPr id="10" name="9 Rectángulo"/>
              <p:cNvSpPr/>
              <p:nvPr/>
            </p:nvSpPr>
            <p:spPr>
              <a:xfrm>
                <a:off x="4572000" y="0"/>
                <a:ext cx="4572000" cy="51435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Rectángulo"/>
              <p:cNvSpPr/>
              <p:nvPr/>
            </p:nvSpPr>
            <p:spPr>
              <a:xfrm>
                <a:off x="5076056" y="3003798"/>
                <a:ext cx="1368152"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9" name="18 Rectángulo"/>
            <p:cNvSpPr/>
            <p:nvPr/>
          </p:nvSpPr>
          <p:spPr>
            <a:xfrm>
              <a:off x="5076056" y="3003798"/>
              <a:ext cx="1440160"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 name="22 Grupo"/>
          <p:cNvGrpSpPr/>
          <p:nvPr/>
        </p:nvGrpSpPr>
        <p:grpSpPr>
          <a:xfrm>
            <a:off x="5868144" y="2067694"/>
            <a:ext cx="3024336" cy="1331212"/>
            <a:chOff x="5076056" y="1779662"/>
            <a:chExt cx="3762630" cy="1656184"/>
          </a:xfrm>
        </p:grpSpPr>
        <p:pic>
          <p:nvPicPr>
            <p:cNvPr id="2050" name="Picture 2"/>
            <p:cNvPicPr>
              <a:picLocks noChangeAspect="1" noChangeArrowheads="1"/>
            </p:cNvPicPr>
            <p:nvPr/>
          </p:nvPicPr>
          <p:blipFill>
            <a:blip r:embed="rId3" cstate="print"/>
            <a:srcRect/>
            <a:stretch>
              <a:fillRect/>
            </a:stretch>
          </p:blipFill>
          <p:spPr bwMode="auto">
            <a:xfrm>
              <a:off x="5148064" y="1779662"/>
              <a:ext cx="3690622" cy="1532061"/>
            </a:xfrm>
            <a:prstGeom prst="rect">
              <a:avLst/>
            </a:prstGeom>
            <a:noFill/>
            <a:ln w="9525">
              <a:noFill/>
              <a:miter lim="800000"/>
              <a:headEnd/>
              <a:tailEnd/>
            </a:ln>
          </p:spPr>
        </p:pic>
        <p:sp>
          <p:nvSpPr>
            <p:cNvPr id="22" name="21 Rectángulo"/>
            <p:cNvSpPr/>
            <p:nvPr/>
          </p:nvSpPr>
          <p:spPr>
            <a:xfrm>
              <a:off x="5076056" y="2931790"/>
              <a:ext cx="1296144" cy="504056"/>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7" name="26 Rectángulo"/>
          <p:cNvSpPr/>
          <p:nvPr/>
        </p:nvSpPr>
        <p:spPr>
          <a:xfrm>
            <a:off x="971600" y="1936452"/>
            <a:ext cx="4320480" cy="923330"/>
          </a:xfrm>
          <a:prstGeom prst="rect">
            <a:avLst/>
          </a:prstGeom>
        </p:spPr>
        <p:txBody>
          <a:bodyPr wrap="square">
            <a:spAutoFit/>
          </a:bodyPr>
          <a:lstStyle/>
          <a:p>
            <a:r>
              <a:rPr lang="es-ES" sz="5400">
                <a:solidFill>
                  <a:schemeClr val="accent1">
                    <a:lumMod val="60000"/>
                    <a:lumOff val="40000"/>
                  </a:schemeClr>
                </a:solidFill>
                <a:latin typeface="Tw Cen MT" pitchFamily="34" charset="0"/>
                <a:cs typeface="Segoe UI" pitchFamily="34" charset="0"/>
              </a:rPr>
              <a:t>COMPRAS</a:t>
            </a:r>
            <a:endParaRPr lang="es-ES" sz="5400"/>
          </a:p>
        </p:txBody>
      </p:sp>
      <p:sp>
        <p:nvSpPr>
          <p:cNvPr id="28" name="27 Rectángulo"/>
          <p:cNvSpPr/>
          <p:nvPr/>
        </p:nvSpPr>
        <p:spPr>
          <a:xfrm>
            <a:off x="899592" y="2008460"/>
            <a:ext cx="45719" cy="727698"/>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441306458"/>
      </p:ext>
    </p:extLst>
  </p:cSld>
  <p:clrMapOvr>
    <a:masterClrMapping/>
  </p:clrMapOvr>
  <p:transition spd="slow">
    <p:cove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COMPRAS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Cartera</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buscar proveedor por nombre de forma incremental, es decir, se puede teclear más de un carácter para la búsqueda.</a:t>
            </a:r>
          </a:p>
        </p:txBody>
      </p:sp>
      <p:pic>
        <p:nvPicPr>
          <p:cNvPr id="1026" name="Picture 2"/>
          <p:cNvPicPr>
            <a:picLocks noChangeAspect="1" noChangeArrowheads="1"/>
          </p:cNvPicPr>
          <p:nvPr/>
        </p:nvPicPr>
        <p:blipFill>
          <a:blip r:embed="rId3" cstate="print"/>
          <a:srcRect/>
          <a:stretch>
            <a:fillRect/>
          </a:stretch>
        </p:blipFill>
        <p:spPr bwMode="auto">
          <a:xfrm>
            <a:off x="1403648" y="1707654"/>
            <a:ext cx="6704114" cy="2808312"/>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COMPRAS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Cartera</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Al generar un pedido (  ), se propone incluir o no las líneas sin proveedor asignado, según se optara en la generación del último pedido. </a:t>
            </a:r>
          </a:p>
        </p:txBody>
      </p:sp>
      <p:pic>
        <p:nvPicPr>
          <p:cNvPr id="144386" name="Picture 2"/>
          <p:cNvPicPr>
            <a:picLocks noChangeAspect="1" noChangeArrowheads="1"/>
          </p:cNvPicPr>
          <p:nvPr/>
        </p:nvPicPr>
        <p:blipFill>
          <a:blip r:embed="rId3" cstate="print"/>
          <a:srcRect/>
          <a:stretch>
            <a:fillRect/>
          </a:stretch>
        </p:blipFill>
        <p:spPr bwMode="auto">
          <a:xfrm>
            <a:off x="3085588" y="745794"/>
            <a:ext cx="244475" cy="212725"/>
          </a:xfrm>
          <a:prstGeom prst="rect">
            <a:avLst/>
          </a:prstGeom>
          <a:noFill/>
          <a:ln w="9525">
            <a:noFill/>
            <a:miter lim="800000"/>
            <a:headEnd/>
            <a:tailEnd/>
          </a:ln>
        </p:spPr>
      </p:pic>
      <p:pic>
        <p:nvPicPr>
          <p:cNvPr id="144387" name="Picture 3"/>
          <p:cNvPicPr>
            <a:picLocks noChangeAspect="1" noChangeArrowheads="1"/>
          </p:cNvPicPr>
          <p:nvPr/>
        </p:nvPicPr>
        <p:blipFill>
          <a:blip r:embed="rId4" cstate="print"/>
          <a:srcRect/>
          <a:stretch>
            <a:fillRect/>
          </a:stretch>
        </p:blipFill>
        <p:spPr bwMode="auto">
          <a:xfrm>
            <a:off x="3059832" y="1635646"/>
            <a:ext cx="2757488" cy="3160713"/>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ARTÍCULOS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75" name="Rectangle 3"/>
          <p:cNvSpPr>
            <a:spLocks noChangeArrowheads="1"/>
          </p:cNvSpPr>
          <p:nvPr/>
        </p:nvSpPr>
        <p:spPr bwMode="auto">
          <a:xfrm>
            <a:off x="4932040" y="2005558"/>
            <a:ext cx="3635896"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tabLst>
                <a:tab pos="101600" algn="l"/>
              </a:tabLst>
            </a:pPr>
            <a:r>
              <a:rPr lang="es-ES" sz="2000">
                <a:solidFill>
                  <a:srgbClr val="1F497D"/>
                </a:solidFill>
                <a:latin typeface="Tw Cen MT" pitchFamily="34" charset="0"/>
              </a:rPr>
              <a:t>Se puede utilizar el asterisco (*) como comodín de búsqueda.  </a:t>
            </a:r>
          </a:p>
          <a:p>
            <a:pPr algn="just" fontAlgn="base">
              <a:spcBef>
                <a:spcPct val="0"/>
              </a:spcBef>
              <a:spcAft>
                <a:spcPct val="0"/>
              </a:spcAft>
              <a:tabLst>
                <a:tab pos="101600" algn="l"/>
              </a:tabLst>
            </a:pPr>
            <a:endParaRPr lang="es-ES" sz="2000">
              <a:solidFill>
                <a:srgbClr val="1F497D"/>
              </a:solidFill>
              <a:latin typeface="Tw Cen MT" pitchFamily="34" charset="0"/>
            </a:endParaRPr>
          </a:p>
          <a:p>
            <a:pPr algn="just" fontAlgn="base">
              <a:spcBef>
                <a:spcPct val="0"/>
              </a:spcBef>
              <a:spcAft>
                <a:spcPct val="0"/>
              </a:spcAft>
              <a:tabLst>
                <a:tab pos="101600" algn="l"/>
              </a:tabLst>
            </a:pPr>
            <a:r>
              <a:rPr lang="es-ES" sz="2000">
                <a:solidFill>
                  <a:srgbClr val="1F497D"/>
                </a:solidFill>
                <a:latin typeface="Tw Cen MT" pitchFamily="34" charset="0"/>
              </a:rPr>
              <a:t>Por ejemplo, *Ixaban mostrará todos los grupos que contengan en alguna parte de su descripción el texto ‘Ixaban’.</a:t>
            </a:r>
          </a:p>
          <a:p>
            <a:pPr marL="0" marR="0" lvl="0" indent="0" algn="just" defTabSz="914400" rtl="0" eaLnBrk="1" fontAlgn="base" latinLnBrk="0" hangingPunct="1">
              <a:lnSpc>
                <a:spcPct val="100000"/>
              </a:lnSpc>
              <a:spcBef>
                <a:spcPct val="0"/>
              </a:spcBef>
              <a:spcAft>
                <a:spcPct val="0"/>
              </a:spcAft>
              <a:buClrTx/>
              <a:buSzTx/>
              <a:tabLst>
                <a:tab pos="101600" algn="l"/>
              </a:tabLst>
            </a:pPr>
            <a:endParaRPr lang="es-ES" sz="2000">
              <a:solidFill>
                <a:srgbClr val="1F497D"/>
              </a:solidFill>
              <a:latin typeface="Tw Cen MT" pitchFamily="34" charset="0"/>
            </a:endParaRPr>
          </a:p>
        </p:txBody>
      </p:sp>
      <p:sp>
        <p:nvSpPr>
          <p:cNvPr id="10"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4139952" y="71966"/>
            <a:ext cx="4680520" cy="307777"/>
          </a:xfrm>
          <a:prstGeom prst="rect">
            <a:avLst/>
          </a:prstGeom>
        </p:spPr>
        <p:txBody>
          <a:bodyPr rtlCol="0">
            <a:noAutofit/>
          </a:bodyPr>
          <a:lstStyle/>
          <a:p>
            <a:pPr algn="r" rtl="0">
              <a:buNone/>
            </a:pPr>
            <a:r>
              <a:rPr lang="es-ES" sz="2400">
                <a:solidFill>
                  <a:schemeClr val="bg1"/>
                </a:solidFill>
                <a:latin typeface="Tw Cen MT" pitchFamily="34" charset="0"/>
              </a:rPr>
              <a:t>Generación de listas</a:t>
            </a:r>
          </a:p>
        </p:txBody>
      </p:sp>
      <p:sp>
        <p:nvSpPr>
          <p:cNvPr id="11"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incluye una búsqueda más amplia de grupos terapéuticos, pudiéndose realizar por código de grupo y aplicando comodín de búsqueda por descripción. </a:t>
            </a:r>
          </a:p>
        </p:txBody>
      </p:sp>
      <p:grpSp>
        <p:nvGrpSpPr>
          <p:cNvPr id="14" name="13 Grupo"/>
          <p:cNvGrpSpPr/>
          <p:nvPr/>
        </p:nvGrpSpPr>
        <p:grpSpPr>
          <a:xfrm>
            <a:off x="395536" y="1635646"/>
            <a:ext cx="3282106" cy="2961394"/>
            <a:chOff x="395536" y="1635646"/>
            <a:chExt cx="3282106" cy="2961394"/>
          </a:xfrm>
        </p:grpSpPr>
        <p:pic>
          <p:nvPicPr>
            <p:cNvPr id="43011" name="Picture 3"/>
            <p:cNvPicPr>
              <a:picLocks noChangeAspect="1" noChangeArrowheads="1"/>
            </p:cNvPicPr>
            <p:nvPr/>
          </p:nvPicPr>
          <p:blipFill>
            <a:blip r:embed="rId3" cstate="print"/>
            <a:srcRect b="62213"/>
            <a:stretch>
              <a:fillRect/>
            </a:stretch>
          </p:blipFill>
          <p:spPr bwMode="auto">
            <a:xfrm>
              <a:off x="395536" y="1635646"/>
              <a:ext cx="2303997" cy="1042024"/>
            </a:xfrm>
            <a:prstGeom prst="rect">
              <a:avLst/>
            </a:prstGeom>
            <a:noFill/>
            <a:ln w="9525">
              <a:noFill/>
              <a:miter lim="800000"/>
              <a:headEnd/>
              <a:tailEnd/>
            </a:ln>
          </p:spPr>
        </p:pic>
        <p:sp>
          <p:nvSpPr>
            <p:cNvPr id="43012" name="AutoShape 4"/>
            <p:cNvSpPr>
              <a:spLocks noChangeArrowheads="1"/>
            </p:cNvSpPr>
            <p:nvPr/>
          </p:nvSpPr>
          <p:spPr bwMode="auto">
            <a:xfrm rot="5400000">
              <a:off x="2567315" y="1756232"/>
              <a:ext cx="426670" cy="1048249"/>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rgbClr val="E5B8B7"/>
            </a:solidFill>
            <a:ln w="38100">
              <a:solidFill>
                <a:srgbClr val="E5B8B7"/>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endParaRPr lang="es-ES"/>
            </a:p>
          </p:txBody>
        </p:sp>
        <p:pic>
          <p:nvPicPr>
            <p:cNvPr id="2050" name="Picture 2"/>
            <p:cNvPicPr>
              <a:picLocks noChangeAspect="1" noChangeArrowheads="1"/>
            </p:cNvPicPr>
            <p:nvPr/>
          </p:nvPicPr>
          <p:blipFill>
            <a:blip r:embed="rId4" cstate="print"/>
            <a:srcRect/>
            <a:stretch>
              <a:fillRect/>
            </a:stretch>
          </p:blipFill>
          <p:spPr bwMode="auto">
            <a:xfrm>
              <a:off x="971600" y="2643758"/>
              <a:ext cx="2706042" cy="1953282"/>
            </a:xfrm>
            <a:prstGeom prst="rect">
              <a:avLst/>
            </a:prstGeom>
            <a:noFill/>
            <a:ln w="9525">
              <a:noFill/>
              <a:miter lim="800000"/>
              <a:headEnd/>
              <a:tailEnd/>
            </a:ln>
          </p:spPr>
        </p:pic>
      </p:grpSp>
    </p:spTree>
    <p:extLst>
      <p:ext uri="{BB962C8B-B14F-4D97-AF65-F5344CB8AC3E}">
        <p14:creationId xmlns:p14="http://schemas.microsoft.com/office/powerpoint/2010/main" val="2811499314"/>
      </p:ext>
    </p:extLst>
  </p:cSld>
  <p:clrMapOvr>
    <a:masterClrMapping/>
  </p:clrMapOvr>
  <p:transition>
    <p:fad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COMPRAS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Cartera</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incluyen el panel gráfico de estadísticas y el panel de Farmatic Grupos entre las opciones de visualización en la edición de carteras (   ). </a:t>
            </a:r>
          </a:p>
        </p:txBody>
      </p:sp>
      <p:pic>
        <p:nvPicPr>
          <p:cNvPr id="145411" name="Picture 3"/>
          <p:cNvPicPr>
            <a:picLocks noChangeAspect="1" noChangeArrowheads="1"/>
          </p:cNvPicPr>
          <p:nvPr/>
        </p:nvPicPr>
        <p:blipFill>
          <a:blip r:embed="rId3" cstate="print"/>
          <a:srcRect/>
          <a:stretch>
            <a:fillRect/>
          </a:stretch>
        </p:blipFill>
        <p:spPr bwMode="auto">
          <a:xfrm>
            <a:off x="5940152" y="1027387"/>
            <a:ext cx="228600" cy="228600"/>
          </a:xfrm>
          <a:prstGeom prst="rect">
            <a:avLst/>
          </a:prstGeom>
          <a:noFill/>
          <a:ln w="9525">
            <a:noFill/>
            <a:miter lim="800000"/>
            <a:headEnd/>
            <a:tailEnd/>
          </a:ln>
        </p:spPr>
      </p:pic>
      <p:pic>
        <p:nvPicPr>
          <p:cNvPr id="145412" name="Picture 4"/>
          <p:cNvPicPr>
            <a:picLocks noChangeAspect="1" noChangeArrowheads="1"/>
          </p:cNvPicPr>
          <p:nvPr/>
        </p:nvPicPr>
        <p:blipFill>
          <a:blip r:embed="rId4" cstate="print"/>
          <a:srcRect/>
          <a:stretch>
            <a:fillRect/>
          </a:stretch>
        </p:blipFill>
        <p:spPr bwMode="auto">
          <a:xfrm>
            <a:off x="467544" y="1635646"/>
            <a:ext cx="2160240" cy="1835782"/>
          </a:xfrm>
          <a:prstGeom prst="rect">
            <a:avLst/>
          </a:prstGeom>
          <a:noFill/>
          <a:ln w="9525">
            <a:noFill/>
            <a:miter lim="800000"/>
            <a:headEnd/>
            <a:tailEnd/>
          </a:ln>
        </p:spPr>
      </p:pic>
      <p:pic>
        <p:nvPicPr>
          <p:cNvPr id="145413" name="Picture 5"/>
          <p:cNvPicPr>
            <a:picLocks noChangeAspect="1" noChangeArrowheads="1"/>
          </p:cNvPicPr>
          <p:nvPr/>
        </p:nvPicPr>
        <p:blipFill>
          <a:blip r:embed="rId5" cstate="print"/>
          <a:srcRect/>
          <a:stretch>
            <a:fillRect/>
          </a:stretch>
        </p:blipFill>
        <p:spPr bwMode="auto">
          <a:xfrm>
            <a:off x="3347864" y="1491630"/>
            <a:ext cx="5009042" cy="3484059"/>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COMPRAS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Cartera</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activar la visualización de la información estadística del Grupo de Precio Menor y del Conjunto Homogéneo a los que pertenece el artículo incluido en la cartera. </a:t>
            </a:r>
          </a:p>
        </p:txBody>
      </p:sp>
      <p:pic>
        <p:nvPicPr>
          <p:cNvPr id="146434" name="Picture 2"/>
          <p:cNvPicPr>
            <a:picLocks noChangeAspect="1" noChangeArrowheads="1"/>
          </p:cNvPicPr>
          <p:nvPr/>
        </p:nvPicPr>
        <p:blipFill>
          <a:blip r:embed="rId3" cstate="print"/>
          <a:srcRect/>
          <a:stretch>
            <a:fillRect/>
          </a:stretch>
        </p:blipFill>
        <p:spPr bwMode="auto">
          <a:xfrm>
            <a:off x="3059832" y="1707654"/>
            <a:ext cx="4314825" cy="3138488"/>
          </a:xfrm>
          <a:prstGeom prst="rect">
            <a:avLst/>
          </a:prstGeom>
          <a:noFill/>
          <a:ln w="9525">
            <a:noFill/>
            <a:miter lim="800000"/>
            <a:headEnd/>
            <a:tailEnd/>
          </a:ln>
        </p:spPr>
      </p:pic>
      <p:grpSp>
        <p:nvGrpSpPr>
          <p:cNvPr id="22" name="21 Grupo"/>
          <p:cNvGrpSpPr/>
          <p:nvPr/>
        </p:nvGrpSpPr>
        <p:grpSpPr>
          <a:xfrm>
            <a:off x="683568" y="2499742"/>
            <a:ext cx="1872208" cy="360040"/>
            <a:chOff x="395536" y="2499742"/>
            <a:chExt cx="1872208" cy="360040"/>
          </a:xfrm>
        </p:grpSpPr>
        <p:grpSp>
          <p:nvGrpSpPr>
            <p:cNvPr id="21" name="20 Grupo"/>
            <p:cNvGrpSpPr/>
            <p:nvPr/>
          </p:nvGrpSpPr>
          <p:grpSpPr>
            <a:xfrm>
              <a:off x="899592" y="2499742"/>
              <a:ext cx="692714" cy="329374"/>
              <a:chOff x="1403648" y="2859783"/>
              <a:chExt cx="692714" cy="329374"/>
            </a:xfrm>
          </p:grpSpPr>
          <p:pic>
            <p:nvPicPr>
              <p:cNvPr id="146436" name="Picture 4"/>
              <p:cNvPicPr>
                <a:picLocks noChangeAspect="1" noChangeArrowheads="1"/>
              </p:cNvPicPr>
              <p:nvPr/>
            </p:nvPicPr>
            <p:blipFill>
              <a:blip r:embed="rId4" cstate="print"/>
              <a:srcRect/>
              <a:stretch>
                <a:fillRect/>
              </a:stretch>
            </p:blipFill>
            <p:spPr bwMode="auto">
              <a:xfrm>
                <a:off x="1403648" y="2919282"/>
                <a:ext cx="669925" cy="269875"/>
              </a:xfrm>
              <a:prstGeom prst="rect">
                <a:avLst/>
              </a:prstGeom>
              <a:noFill/>
              <a:ln w="9525">
                <a:noFill/>
                <a:miter lim="800000"/>
                <a:headEnd/>
                <a:tailEnd/>
              </a:ln>
            </p:spPr>
          </p:pic>
          <p:sp>
            <p:nvSpPr>
              <p:cNvPr id="16" name="15 Forma en L"/>
              <p:cNvSpPr/>
              <p:nvPr/>
            </p:nvSpPr>
            <p:spPr>
              <a:xfrm rot="19588795">
                <a:off x="2010097" y="2859783"/>
                <a:ext cx="86265" cy="136026"/>
              </a:xfrm>
              <a:prstGeom prst="corner">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20" name="19 Grupo"/>
            <p:cNvGrpSpPr/>
            <p:nvPr/>
          </p:nvGrpSpPr>
          <p:grpSpPr>
            <a:xfrm>
              <a:off x="395536" y="2499742"/>
              <a:ext cx="260667" cy="280163"/>
              <a:chOff x="1475656" y="2355726"/>
              <a:chExt cx="260667" cy="280163"/>
            </a:xfrm>
          </p:grpSpPr>
          <p:pic>
            <p:nvPicPr>
              <p:cNvPr id="146435" name="Picture 3"/>
              <p:cNvPicPr>
                <a:picLocks noChangeAspect="1" noChangeArrowheads="1"/>
              </p:cNvPicPr>
              <p:nvPr/>
            </p:nvPicPr>
            <p:blipFill>
              <a:blip r:embed="rId5" cstate="print"/>
              <a:srcRect/>
              <a:stretch>
                <a:fillRect/>
              </a:stretch>
            </p:blipFill>
            <p:spPr bwMode="auto">
              <a:xfrm>
                <a:off x="1475656" y="2415226"/>
                <a:ext cx="228600" cy="220663"/>
              </a:xfrm>
              <a:prstGeom prst="rect">
                <a:avLst/>
              </a:prstGeom>
              <a:noFill/>
              <a:ln w="9525">
                <a:noFill/>
                <a:miter lim="800000"/>
                <a:headEnd/>
                <a:tailEnd/>
              </a:ln>
            </p:spPr>
          </p:pic>
          <p:sp>
            <p:nvSpPr>
              <p:cNvPr id="17" name="16 Forma en L"/>
              <p:cNvSpPr/>
              <p:nvPr/>
            </p:nvSpPr>
            <p:spPr>
              <a:xfrm rot="19588795">
                <a:off x="1650058" y="2355726"/>
                <a:ext cx="86265" cy="136026"/>
              </a:xfrm>
              <a:prstGeom prst="corner">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9" name="18 Flecha derecha"/>
            <p:cNvSpPr/>
            <p:nvPr/>
          </p:nvSpPr>
          <p:spPr>
            <a:xfrm>
              <a:off x="1835696" y="2571750"/>
              <a:ext cx="432048" cy="288032"/>
            </a:xfrm>
            <a:prstGeom prst="rightArrow">
              <a:avLst/>
            </a:prstGeom>
            <a:solidFill>
              <a:srgbClr val="BF3F17"/>
            </a:solidFill>
            <a:ln w="3175">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extLst>
      <p:ext uri="{BB962C8B-B14F-4D97-AF65-F5344CB8AC3E}">
        <p14:creationId xmlns:p14="http://schemas.microsoft.com/office/powerpoint/2010/main" val="2811499314"/>
      </p:ext>
    </p:extLst>
  </p:cSld>
  <p:clrMapOvr>
    <a:masterClrMapping/>
  </p:clrMapOvr>
  <p:transition>
    <p:fad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COMPRAS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Pedidos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Posibilidad de dividir un pedido en pedidos independientes según plazos de entrega.</a:t>
            </a:r>
          </a:p>
        </p:txBody>
      </p:sp>
      <p:pic>
        <p:nvPicPr>
          <p:cNvPr id="147458" name="Picture 2"/>
          <p:cNvPicPr>
            <a:picLocks noChangeAspect="1" noChangeArrowheads="1"/>
          </p:cNvPicPr>
          <p:nvPr/>
        </p:nvPicPr>
        <p:blipFill>
          <a:blip r:embed="rId3" cstate="print"/>
          <a:srcRect b="41847"/>
          <a:stretch>
            <a:fillRect/>
          </a:stretch>
        </p:blipFill>
        <p:spPr bwMode="auto">
          <a:xfrm>
            <a:off x="1907704" y="1347614"/>
            <a:ext cx="5307013" cy="1296144"/>
          </a:xfrm>
          <a:prstGeom prst="rect">
            <a:avLst/>
          </a:prstGeom>
          <a:noFill/>
          <a:ln w="9525">
            <a:noFill/>
            <a:miter lim="800000"/>
            <a:headEnd/>
            <a:tailEnd/>
          </a:ln>
        </p:spPr>
      </p:pic>
      <p:pic>
        <p:nvPicPr>
          <p:cNvPr id="147459" name="Picture 3"/>
          <p:cNvPicPr>
            <a:picLocks noChangeAspect="1" noChangeArrowheads="1"/>
          </p:cNvPicPr>
          <p:nvPr/>
        </p:nvPicPr>
        <p:blipFill>
          <a:blip r:embed="rId4" cstate="print"/>
          <a:srcRect b="34216"/>
          <a:stretch>
            <a:fillRect/>
          </a:stretch>
        </p:blipFill>
        <p:spPr bwMode="auto">
          <a:xfrm>
            <a:off x="251521" y="3075806"/>
            <a:ext cx="4824536" cy="1477036"/>
          </a:xfrm>
          <a:prstGeom prst="rect">
            <a:avLst/>
          </a:prstGeom>
          <a:noFill/>
          <a:ln w="9525">
            <a:noFill/>
            <a:miter lim="800000"/>
            <a:headEnd/>
            <a:tailEnd/>
          </a:ln>
        </p:spPr>
      </p:pic>
      <p:pic>
        <p:nvPicPr>
          <p:cNvPr id="147460" name="Picture 4"/>
          <p:cNvPicPr>
            <a:picLocks noChangeAspect="1" noChangeArrowheads="1"/>
          </p:cNvPicPr>
          <p:nvPr/>
        </p:nvPicPr>
        <p:blipFill>
          <a:blip r:embed="rId5" cstate="print"/>
          <a:srcRect/>
          <a:stretch>
            <a:fillRect/>
          </a:stretch>
        </p:blipFill>
        <p:spPr bwMode="auto">
          <a:xfrm>
            <a:off x="5527421" y="3867894"/>
            <a:ext cx="285750" cy="228600"/>
          </a:xfrm>
          <a:prstGeom prst="rect">
            <a:avLst/>
          </a:prstGeom>
          <a:noFill/>
          <a:ln w="9525">
            <a:noFill/>
            <a:miter lim="800000"/>
            <a:headEnd/>
            <a:tailEnd/>
          </a:ln>
        </p:spPr>
      </p:pic>
      <p:pic>
        <p:nvPicPr>
          <p:cNvPr id="147461" name="Picture 5"/>
          <p:cNvPicPr>
            <a:picLocks noChangeAspect="1" noChangeArrowheads="1"/>
          </p:cNvPicPr>
          <p:nvPr/>
        </p:nvPicPr>
        <p:blipFill>
          <a:blip r:embed="rId6" cstate="print"/>
          <a:srcRect/>
          <a:stretch>
            <a:fillRect/>
          </a:stretch>
        </p:blipFill>
        <p:spPr bwMode="auto">
          <a:xfrm>
            <a:off x="6370637" y="3507854"/>
            <a:ext cx="2665859" cy="944619"/>
          </a:xfrm>
          <a:prstGeom prst="rect">
            <a:avLst/>
          </a:prstGeom>
          <a:noFill/>
          <a:ln w="9525">
            <a:noFill/>
            <a:miter lim="800000"/>
            <a:headEnd/>
            <a:tailEnd/>
          </a:ln>
        </p:spPr>
      </p:pic>
      <p:sp>
        <p:nvSpPr>
          <p:cNvPr id="21" name="20 Flecha derecha"/>
          <p:cNvSpPr/>
          <p:nvPr/>
        </p:nvSpPr>
        <p:spPr>
          <a:xfrm>
            <a:off x="5148064" y="3867894"/>
            <a:ext cx="288032" cy="288032"/>
          </a:xfrm>
          <a:prstGeom prst="rightArrow">
            <a:avLst/>
          </a:prstGeom>
          <a:solidFill>
            <a:srgbClr val="BF3F17"/>
          </a:solidFill>
          <a:ln w="3175">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21 Flecha derecha"/>
          <p:cNvSpPr/>
          <p:nvPr/>
        </p:nvSpPr>
        <p:spPr>
          <a:xfrm>
            <a:off x="5940152" y="3867894"/>
            <a:ext cx="288032" cy="288032"/>
          </a:xfrm>
          <a:prstGeom prst="rightArrow">
            <a:avLst/>
          </a:prstGeom>
          <a:solidFill>
            <a:srgbClr val="BF3F17"/>
          </a:solidFill>
          <a:ln w="3175">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811499314"/>
      </p:ext>
    </p:extLst>
  </p:cSld>
  <p:clrMapOvr>
    <a:masterClrMapping/>
  </p:clrMapOvr>
  <p:transition>
    <p:fad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COMPRAS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Pedidos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minimiza la posibilidad de borrado de pedidos por error (MENSAJES PARAMETRIZADOS).</a:t>
            </a:r>
          </a:p>
        </p:txBody>
      </p:sp>
      <p:pic>
        <p:nvPicPr>
          <p:cNvPr id="148482" name="Picture 2"/>
          <p:cNvPicPr>
            <a:picLocks noChangeAspect="1" noChangeArrowheads="1"/>
          </p:cNvPicPr>
          <p:nvPr/>
        </p:nvPicPr>
        <p:blipFill>
          <a:blip r:embed="rId3" cstate="print"/>
          <a:srcRect/>
          <a:stretch>
            <a:fillRect/>
          </a:stretch>
        </p:blipFill>
        <p:spPr bwMode="auto">
          <a:xfrm>
            <a:off x="2771800" y="1419622"/>
            <a:ext cx="5200650" cy="2851150"/>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COMPRAS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Programación de envío de pedidos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cada programación se podrá indicar el vendedor a utilizar para la petición del vale electrónico cuando el pedido enviado incluya algún estupefaciente.</a:t>
            </a:r>
          </a:p>
        </p:txBody>
      </p:sp>
      <p:pic>
        <p:nvPicPr>
          <p:cNvPr id="149506" name="Picture 2"/>
          <p:cNvPicPr>
            <a:picLocks noChangeAspect="1" noChangeArrowheads="1"/>
          </p:cNvPicPr>
          <p:nvPr/>
        </p:nvPicPr>
        <p:blipFill>
          <a:blip r:embed="rId3" cstate="print"/>
          <a:srcRect/>
          <a:stretch>
            <a:fillRect/>
          </a:stretch>
        </p:blipFill>
        <p:spPr bwMode="auto">
          <a:xfrm>
            <a:off x="1524104" y="1635646"/>
            <a:ext cx="5784903" cy="2880320"/>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COMPRAS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Recepción de mercancías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Bajo el grid de recepciones se muestran los artículos de la recepción que se seleccione.</a:t>
            </a:r>
          </a:p>
        </p:txBody>
      </p:sp>
      <p:pic>
        <p:nvPicPr>
          <p:cNvPr id="150530" name="Picture 2"/>
          <p:cNvPicPr>
            <a:picLocks noChangeAspect="1" noChangeArrowheads="1"/>
          </p:cNvPicPr>
          <p:nvPr/>
        </p:nvPicPr>
        <p:blipFill>
          <a:blip r:embed="rId3" cstate="print"/>
          <a:srcRect/>
          <a:stretch>
            <a:fillRect/>
          </a:stretch>
        </p:blipFill>
        <p:spPr bwMode="auto">
          <a:xfrm>
            <a:off x="1691680" y="1491630"/>
            <a:ext cx="5299075" cy="2914650"/>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COMPRAS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Recepción de mercancías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parametriza la posibilidad de que en la recepción de mercancías se muestre en el grid una nueva columna con el precio de coste sin impuestos.</a:t>
            </a:r>
          </a:p>
        </p:txBody>
      </p:sp>
      <p:pic>
        <p:nvPicPr>
          <p:cNvPr id="1027" name="Picture 3"/>
          <p:cNvPicPr>
            <a:picLocks noChangeAspect="1" noChangeArrowheads="1"/>
          </p:cNvPicPr>
          <p:nvPr/>
        </p:nvPicPr>
        <p:blipFill>
          <a:blip r:embed="rId3" cstate="print"/>
          <a:srcRect/>
          <a:stretch>
            <a:fillRect/>
          </a:stretch>
        </p:blipFill>
        <p:spPr bwMode="auto">
          <a:xfrm>
            <a:off x="251520" y="1707654"/>
            <a:ext cx="3536005" cy="2016224"/>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a:stretch>
            <a:fillRect/>
          </a:stretch>
        </p:blipFill>
        <p:spPr bwMode="auto">
          <a:xfrm>
            <a:off x="3889375" y="2355726"/>
            <a:ext cx="5148064" cy="2409585"/>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COMPRAS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Recepción de mercancías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permite asociar más de un albarán a una misma recepción de mercancías.</a:t>
            </a:r>
          </a:p>
        </p:txBody>
      </p:sp>
      <p:pic>
        <p:nvPicPr>
          <p:cNvPr id="152578" name="Picture 2"/>
          <p:cNvPicPr>
            <a:picLocks noChangeAspect="1" noChangeArrowheads="1"/>
          </p:cNvPicPr>
          <p:nvPr/>
        </p:nvPicPr>
        <p:blipFill>
          <a:blip r:embed="rId3" cstate="print"/>
          <a:srcRect/>
          <a:stretch>
            <a:fillRect/>
          </a:stretch>
        </p:blipFill>
        <p:spPr bwMode="auto">
          <a:xfrm>
            <a:off x="899592" y="1131590"/>
            <a:ext cx="4852988" cy="3300413"/>
          </a:xfrm>
          <a:prstGeom prst="rect">
            <a:avLst/>
          </a:prstGeom>
          <a:noFill/>
          <a:ln w="9525">
            <a:noFill/>
            <a:miter lim="800000"/>
            <a:headEnd/>
            <a:tailEnd/>
          </a:ln>
        </p:spPr>
      </p:pic>
      <p:pic>
        <p:nvPicPr>
          <p:cNvPr id="152579" name="Picture 3"/>
          <p:cNvPicPr>
            <a:picLocks noChangeAspect="1" noChangeArrowheads="1"/>
          </p:cNvPicPr>
          <p:nvPr/>
        </p:nvPicPr>
        <p:blipFill>
          <a:blip r:embed="rId4" cstate="print"/>
          <a:srcRect r="29167"/>
          <a:stretch>
            <a:fillRect/>
          </a:stretch>
        </p:blipFill>
        <p:spPr bwMode="auto">
          <a:xfrm>
            <a:off x="179512" y="1131591"/>
            <a:ext cx="216024" cy="226510"/>
          </a:xfrm>
          <a:prstGeom prst="rect">
            <a:avLst/>
          </a:prstGeom>
          <a:noFill/>
          <a:ln w="9525">
            <a:noFill/>
            <a:miter lim="800000"/>
            <a:headEnd/>
            <a:tailEnd/>
          </a:ln>
        </p:spPr>
      </p:pic>
      <p:sp>
        <p:nvSpPr>
          <p:cNvPr id="12" name="11 Flecha derecha"/>
          <p:cNvSpPr/>
          <p:nvPr/>
        </p:nvSpPr>
        <p:spPr>
          <a:xfrm>
            <a:off x="539552" y="1131590"/>
            <a:ext cx="288032" cy="288032"/>
          </a:xfrm>
          <a:prstGeom prst="rightArrow">
            <a:avLst/>
          </a:prstGeom>
          <a:solidFill>
            <a:srgbClr val="BF3F17"/>
          </a:solidFill>
          <a:ln w="3175">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2580" name="Picture 4"/>
          <p:cNvPicPr>
            <a:picLocks noChangeAspect="1" noChangeArrowheads="1"/>
          </p:cNvPicPr>
          <p:nvPr/>
        </p:nvPicPr>
        <p:blipFill>
          <a:blip r:embed="rId5" cstate="print"/>
          <a:srcRect/>
          <a:stretch>
            <a:fillRect/>
          </a:stretch>
        </p:blipFill>
        <p:spPr bwMode="auto">
          <a:xfrm>
            <a:off x="3923928" y="2499742"/>
            <a:ext cx="4913313" cy="2443163"/>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COMPRAS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Vales de estupefacientes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parametriza el que se den por anulados/cancelados los vales de estupefacientes que no se han podido notificar al proveedor por alguna incidencia en el pedido. </a:t>
            </a:r>
          </a:p>
        </p:txBody>
      </p:sp>
      <p:pic>
        <p:nvPicPr>
          <p:cNvPr id="153602" name="Picture 2"/>
          <p:cNvPicPr>
            <a:picLocks noChangeAspect="1" noChangeArrowheads="1"/>
          </p:cNvPicPr>
          <p:nvPr/>
        </p:nvPicPr>
        <p:blipFill>
          <a:blip r:embed="rId3" cstate="print"/>
          <a:srcRect/>
          <a:stretch>
            <a:fillRect/>
          </a:stretch>
        </p:blipFill>
        <p:spPr bwMode="auto">
          <a:xfrm>
            <a:off x="2411760" y="1491630"/>
            <a:ext cx="5724559" cy="2592288"/>
          </a:xfrm>
          <a:prstGeom prst="rect">
            <a:avLst/>
          </a:prstGeom>
          <a:noFill/>
          <a:ln w="9525">
            <a:noFill/>
            <a:miter lim="800000"/>
            <a:headEnd/>
            <a:tailEnd/>
          </a:ln>
        </p:spPr>
      </p:pic>
      <p:sp>
        <p:nvSpPr>
          <p:cNvPr id="15"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23528" y="4227934"/>
            <a:ext cx="8496944" cy="648072"/>
          </a:xfrm>
          <a:prstGeom prst="rect">
            <a:avLst/>
          </a:prstGeom>
        </p:spPr>
        <p:txBody>
          <a:bodyPr rtlCol="0">
            <a:noAutofit/>
          </a:bodyPr>
          <a:lstStyle/>
          <a:p>
            <a:pPr marL="0" indent="0" algn="just">
              <a:buNone/>
            </a:pPr>
            <a:r>
              <a:rPr lang="es-ES" sz="2000">
                <a:solidFill>
                  <a:srgbClr val="1F497D"/>
                </a:solidFill>
                <a:latin typeface="Tw Cen MT" pitchFamily="34" charset="0"/>
              </a:rPr>
              <a:t>Cuando se intente enviar de nuevo el pedido, se volverán a solicitar vales para esos estupefacientes.</a:t>
            </a:r>
          </a:p>
          <a:p>
            <a:pPr marL="0" indent="0" algn="just">
              <a:buNone/>
            </a:pPr>
            <a:r>
              <a:rPr lang="es-ES" sz="2000">
                <a:solidFill>
                  <a:srgbClr val="1F497D"/>
                </a:solidFill>
                <a:latin typeface="Tw Cen MT" pitchFamily="34" charset="0"/>
              </a:rPr>
              <a:t>. </a:t>
            </a:r>
          </a:p>
        </p:txBody>
      </p:sp>
    </p:spTree>
    <p:extLst>
      <p:ext uri="{BB962C8B-B14F-4D97-AF65-F5344CB8AC3E}">
        <p14:creationId xmlns:p14="http://schemas.microsoft.com/office/powerpoint/2010/main" val="2811499314"/>
      </p:ext>
    </p:extLst>
  </p:cSld>
  <p:clrMapOvr>
    <a:masterClrMapping/>
  </p:clrMapOvr>
  <p:transition>
    <p:fade/>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COMPRAS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Vales de estupefacientes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Al entrar en la recepción de un pedido de un proveedor con gestión de vales estupefacientes, se avisará si existen estupefacientes sin vales o con vales anulados, para que se soliciten los vales necesarios nuevamente desde el proceso de pedidos. </a:t>
            </a:r>
          </a:p>
        </p:txBody>
      </p:sp>
      <p:pic>
        <p:nvPicPr>
          <p:cNvPr id="154626" name="Picture 2"/>
          <p:cNvPicPr>
            <a:picLocks noChangeAspect="1" noChangeArrowheads="1"/>
          </p:cNvPicPr>
          <p:nvPr/>
        </p:nvPicPr>
        <p:blipFill>
          <a:blip r:embed="rId3" cstate="print"/>
          <a:srcRect/>
          <a:stretch>
            <a:fillRect/>
          </a:stretch>
        </p:blipFill>
        <p:spPr bwMode="auto">
          <a:xfrm>
            <a:off x="2843808" y="2139702"/>
            <a:ext cx="3384376" cy="1351039"/>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ARTÍCULOS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75" name="Rectangle 3"/>
          <p:cNvSpPr>
            <a:spLocks noChangeArrowheads="1"/>
          </p:cNvSpPr>
          <p:nvPr/>
        </p:nvSpPr>
        <p:spPr bwMode="auto">
          <a:xfrm>
            <a:off x="4067944" y="1563638"/>
            <a:ext cx="4752528"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s-ES" sz="2000">
                <a:solidFill>
                  <a:srgbClr val="1F497D"/>
                </a:solidFill>
                <a:latin typeface="Tw Cen MT" pitchFamily="34" charset="0"/>
              </a:rPr>
              <a:t>Por ejemplo, si se especifica 5 y opcion ‘Antes de x Día/s’, se incluirán en la lista artículos que vayan a caducar en los próximos 5 días (es decir, cuya caducidad esté entre la fecha actual y fecha actual + 5 días).  </a:t>
            </a:r>
          </a:p>
          <a:p>
            <a:endParaRPr lang="es-ES" sz="2000">
              <a:solidFill>
                <a:srgbClr val="1F497D"/>
              </a:solidFill>
              <a:latin typeface="Tw Cen MT" pitchFamily="34" charset="0"/>
            </a:endParaRPr>
          </a:p>
          <a:p>
            <a:r>
              <a:rPr lang="es-ES" sz="2000">
                <a:solidFill>
                  <a:srgbClr val="1F497D"/>
                </a:solidFill>
                <a:latin typeface="Tw Cen MT" pitchFamily="34" charset="0"/>
              </a:rPr>
              <a:t>Si es día 3 de Enero, entrarían todos los que caduquen entre el 3 y el 8 de Enero.</a:t>
            </a:r>
          </a:p>
        </p:txBody>
      </p:sp>
      <p:sp>
        <p:nvSpPr>
          <p:cNvPr id="10"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4139952" y="71966"/>
            <a:ext cx="4680520" cy="307777"/>
          </a:xfrm>
          <a:prstGeom prst="rect">
            <a:avLst/>
          </a:prstGeom>
        </p:spPr>
        <p:txBody>
          <a:bodyPr rtlCol="0">
            <a:noAutofit/>
          </a:bodyPr>
          <a:lstStyle/>
          <a:p>
            <a:pPr algn="r" rtl="0">
              <a:buNone/>
            </a:pPr>
            <a:r>
              <a:rPr lang="es-ES" sz="2400">
                <a:solidFill>
                  <a:schemeClr val="bg1"/>
                </a:solidFill>
                <a:latin typeface="Tw Cen MT" pitchFamily="34" charset="0"/>
              </a:rPr>
              <a:t>Generación de listas</a:t>
            </a:r>
          </a:p>
        </p:txBody>
      </p:sp>
      <p:sp>
        <p:nvSpPr>
          <p:cNvPr id="11"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incluye la acotación de artículos con fecha de caducidad de más o menos días, meses o años que se especifiquen. </a:t>
            </a:r>
          </a:p>
        </p:txBody>
      </p:sp>
      <p:pic>
        <p:nvPicPr>
          <p:cNvPr id="44034" name="Picture 2"/>
          <p:cNvPicPr>
            <a:picLocks noChangeAspect="1" noChangeArrowheads="1"/>
          </p:cNvPicPr>
          <p:nvPr/>
        </p:nvPicPr>
        <p:blipFill>
          <a:blip r:embed="rId3" cstate="print"/>
          <a:srcRect/>
          <a:stretch>
            <a:fillRect/>
          </a:stretch>
        </p:blipFill>
        <p:spPr bwMode="auto">
          <a:xfrm>
            <a:off x="683568" y="1563638"/>
            <a:ext cx="2592288" cy="3097703"/>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COMPRAS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Vales de estupefacientes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contempla la posibilidad de cambio de proveedor y/o código de artículo en los procesos de confirmación y cancelación de vales de estupefacientes en la recepción de mercancías.</a:t>
            </a:r>
          </a:p>
          <a:p>
            <a:pPr marL="0" indent="0" algn="just">
              <a:buFont typeface="Wingdings" pitchFamily="2" charset="2"/>
              <a:buChar char="§"/>
            </a:pPr>
            <a:endParaRPr lang="es-ES" sz="2000">
              <a:solidFill>
                <a:srgbClr val="1F497D"/>
              </a:solidFill>
              <a:latin typeface="Tw Cen MT" pitchFamily="34" charset="0"/>
            </a:endParaRPr>
          </a:p>
          <a:p>
            <a:pPr marL="0" indent="0" algn="just">
              <a:buNone/>
            </a:pPr>
            <a:r>
              <a:rPr lang="es-ES" sz="2000">
                <a:solidFill>
                  <a:srgbClr val="1F497D"/>
                </a:solidFill>
                <a:latin typeface="Tw Cen MT" pitchFamily="34" charset="0"/>
              </a:rPr>
              <a:t>En ambos casos, cambio de proveedor o de código de producto, no se realizará la confirmación automática de vales, sino que se entrará en el proceso de confirmación (o cancelación) de vales para que manualmente el usuario pueda efectuar los cambios oportunos (de proveedor y/o producto).</a:t>
            </a:r>
          </a:p>
        </p:txBody>
      </p:sp>
    </p:spTree>
    <p:extLst>
      <p:ext uri="{BB962C8B-B14F-4D97-AF65-F5344CB8AC3E}">
        <p14:creationId xmlns:p14="http://schemas.microsoft.com/office/powerpoint/2010/main" val="2811499314"/>
      </p:ext>
    </p:extLst>
  </p:cSld>
  <p:clrMapOvr>
    <a:masterClrMapping/>
  </p:clrMapOvr>
  <p:transition>
    <p:fade/>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COMPRAS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Vales de estupefacientes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incluyen nuevos avisos al detectar situaciones anómalas en relación a vales de estupefacientes en el proceso de recepción.</a:t>
            </a:r>
          </a:p>
        </p:txBody>
      </p:sp>
      <p:pic>
        <p:nvPicPr>
          <p:cNvPr id="155650" name="Picture 2"/>
          <p:cNvPicPr>
            <a:picLocks noChangeAspect="1" noChangeArrowheads="1"/>
          </p:cNvPicPr>
          <p:nvPr/>
        </p:nvPicPr>
        <p:blipFill>
          <a:blip r:embed="rId3" cstate="print"/>
          <a:srcRect/>
          <a:stretch>
            <a:fillRect/>
          </a:stretch>
        </p:blipFill>
        <p:spPr bwMode="auto">
          <a:xfrm>
            <a:off x="683568" y="1851670"/>
            <a:ext cx="3096344" cy="880835"/>
          </a:xfrm>
          <a:prstGeom prst="rect">
            <a:avLst/>
          </a:prstGeom>
          <a:noFill/>
          <a:ln w="9525">
            <a:noFill/>
            <a:miter lim="800000"/>
            <a:headEnd/>
            <a:tailEnd/>
          </a:ln>
        </p:spPr>
      </p:pic>
      <p:pic>
        <p:nvPicPr>
          <p:cNvPr id="155651" name="Picture 3"/>
          <p:cNvPicPr>
            <a:picLocks noChangeAspect="1" noChangeArrowheads="1"/>
          </p:cNvPicPr>
          <p:nvPr/>
        </p:nvPicPr>
        <p:blipFill>
          <a:blip r:embed="rId4" cstate="print"/>
          <a:srcRect/>
          <a:stretch>
            <a:fillRect/>
          </a:stretch>
        </p:blipFill>
        <p:spPr bwMode="auto">
          <a:xfrm>
            <a:off x="5076056" y="1851670"/>
            <a:ext cx="3242310" cy="936104"/>
          </a:xfrm>
          <a:prstGeom prst="rect">
            <a:avLst/>
          </a:prstGeom>
          <a:noFill/>
          <a:ln w="9525">
            <a:noFill/>
            <a:miter lim="800000"/>
            <a:headEnd/>
            <a:tailEnd/>
          </a:ln>
        </p:spPr>
      </p:pic>
      <p:pic>
        <p:nvPicPr>
          <p:cNvPr id="155652" name="Picture 4"/>
          <p:cNvPicPr>
            <a:picLocks noChangeAspect="1" noChangeArrowheads="1"/>
          </p:cNvPicPr>
          <p:nvPr/>
        </p:nvPicPr>
        <p:blipFill>
          <a:blip r:embed="rId5" cstate="print"/>
          <a:srcRect/>
          <a:stretch>
            <a:fillRect/>
          </a:stretch>
        </p:blipFill>
        <p:spPr bwMode="auto">
          <a:xfrm>
            <a:off x="5292080" y="3507854"/>
            <a:ext cx="3168352" cy="1000982"/>
          </a:xfrm>
          <a:prstGeom prst="rect">
            <a:avLst/>
          </a:prstGeom>
          <a:noFill/>
          <a:ln w="9525">
            <a:noFill/>
            <a:miter lim="800000"/>
            <a:headEnd/>
            <a:tailEnd/>
          </a:ln>
        </p:spPr>
      </p:pic>
      <p:pic>
        <p:nvPicPr>
          <p:cNvPr id="155653" name="Picture 5"/>
          <p:cNvPicPr>
            <a:picLocks noChangeAspect="1" noChangeArrowheads="1"/>
          </p:cNvPicPr>
          <p:nvPr/>
        </p:nvPicPr>
        <p:blipFill>
          <a:blip r:embed="rId6" cstate="print"/>
          <a:srcRect/>
          <a:stretch>
            <a:fillRect/>
          </a:stretch>
        </p:blipFill>
        <p:spPr bwMode="auto">
          <a:xfrm>
            <a:off x="1259633" y="3219822"/>
            <a:ext cx="3024336" cy="1093485"/>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COMPRAS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Albarán electrónico</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recepción con albarán electrónico también se mostrarán los iconos de color asociados a los artículos.  Se mostrarán tanto en la ventana de recepción como en la ventana de albarán electrónico.</a:t>
            </a:r>
          </a:p>
        </p:txBody>
      </p:sp>
      <p:pic>
        <p:nvPicPr>
          <p:cNvPr id="156674" name="Picture 2"/>
          <p:cNvPicPr>
            <a:picLocks noChangeAspect="1" noChangeArrowheads="1"/>
          </p:cNvPicPr>
          <p:nvPr/>
        </p:nvPicPr>
        <p:blipFill>
          <a:blip r:embed="rId3" cstate="print"/>
          <a:srcRect/>
          <a:stretch>
            <a:fillRect/>
          </a:stretch>
        </p:blipFill>
        <p:spPr bwMode="auto">
          <a:xfrm>
            <a:off x="3522985" y="1734106"/>
            <a:ext cx="5081463" cy="3069892"/>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COMPRAS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Albarán electrónico</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Posibilidad de asignar al albarán de Farmatic la fecha del albarán electrónico.</a:t>
            </a:r>
          </a:p>
        </p:txBody>
      </p:sp>
      <p:pic>
        <p:nvPicPr>
          <p:cNvPr id="157698" name="Picture 2"/>
          <p:cNvPicPr>
            <a:picLocks noChangeAspect="1" noChangeArrowheads="1"/>
          </p:cNvPicPr>
          <p:nvPr/>
        </p:nvPicPr>
        <p:blipFill>
          <a:blip r:embed="rId3" cstate="print"/>
          <a:srcRect/>
          <a:stretch>
            <a:fillRect/>
          </a:stretch>
        </p:blipFill>
        <p:spPr bwMode="auto">
          <a:xfrm>
            <a:off x="539552" y="1203598"/>
            <a:ext cx="3312368" cy="3619087"/>
          </a:xfrm>
          <a:prstGeom prst="rect">
            <a:avLst/>
          </a:prstGeom>
          <a:noFill/>
          <a:ln w="9525">
            <a:solidFill>
              <a:srgbClr val="31849B"/>
            </a:solidFill>
            <a:miter lim="800000"/>
            <a:headEnd/>
            <a:tailEnd/>
          </a:ln>
        </p:spPr>
      </p:pic>
      <p:sp>
        <p:nvSpPr>
          <p:cNvPr id="10"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4283968" y="2139702"/>
            <a:ext cx="4536504" cy="720080"/>
          </a:xfrm>
          <a:prstGeom prst="rect">
            <a:avLst/>
          </a:prstGeom>
        </p:spPr>
        <p:txBody>
          <a:bodyPr rtlCol="0">
            <a:noAutofit/>
          </a:bodyPr>
          <a:lstStyle/>
          <a:p>
            <a:pPr marL="0" indent="0" algn="just">
              <a:buNone/>
            </a:pPr>
            <a:r>
              <a:rPr lang="es-ES" sz="2000">
                <a:solidFill>
                  <a:srgbClr val="1F497D"/>
                </a:solidFill>
                <a:latin typeface="Tw Cen MT" pitchFamily="34" charset="0"/>
              </a:rPr>
              <a:t>No obstante, si se aplica más de un albarán electrónico y se tiene configurado que se genere un solo albarán en Farmatic, se asignará la fecha de la recepción.</a:t>
            </a:r>
          </a:p>
        </p:txBody>
      </p:sp>
    </p:spTree>
    <p:extLst>
      <p:ext uri="{BB962C8B-B14F-4D97-AF65-F5344CB8AC3E}">
        <p14:creationId xmlns:p14="http://schemas.microsoft.com/office/powerpoint/2010/main" val="2811499314"/>
      </p:ext>
    </p:extLst>
  </p:cSld>
  <p:clrMapOvr>
    <a:masterClrMapping/>
  </p:clrMapOvr>
  <p:transition>
    <p:fade/>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9 Grupo"/>
          <p:cNvGrpSpPr/>
          <p:nvPr/>
        </p:nvGrpSpPr>
        <p:grpSpPr>
          <a:xfrm>
            <a:off x="5724128" y="0"/>
            <a:ext cx="3419872" cy="5143500"/>
            <a:chOff x="4572000" y="0"/>
            <a:chExt cx="4572000" cy="5143500"/>
          </a:xfrm>
        </p:grpSpPr>
        <p:grpSp>
          <p:nvGrpSpPr>
            <p:cNvPr id="3" name="14 Grupo"/>
            <p:cNvGrpSpPr/>
            <p:nvPr/>
          </p:nvGrpSpPr>
          <p:grpSpPr>
            <a:xfrm>
              <a:off x="4572000" y="0"/>
              <a:ext cx="4572000" cy="5143500"/>
              <a:chOff x="4572000" y="0"/>
              <a:chExt cx="4572000" cy="5143500"/>
            </a:xfrm>
          </p:grpSpPr>
          <p:sp>
            <p:nvSpPr>
              <p:cNvPr id="10" name="9 Rectángulo"/>
              <p:cNvSpPr/>
              <p:nvPr/>
            </p:nvSpPr>
            <p:spPr>
              <a:xfrm>
                <a:off x="4572000" y="0"/>
                <a:ext cx="4572000" cy="51435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Rectángulo"/>
              <p:cNvSpPr/>
              <p:nvPr/>
            </p:nvSpPr>
            <p:spPr>
              <a:xfrm>
                <a:off x="5076056" y="3003798"/>
                <a:ext cx="1368152"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9" name="18 Rectángulo"/>
            <p:cNvSpPr/>
            <p:nvPr/>
          </p:nvSpPr>
          <p:spPr>
            <a:xfrm>
              <a:off x="5076056" y="3003798"/>
              <a:ext cx="1440160"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 name="22 Grupo"/>
          <p:cNvGrpSpPr/>
          <p:nvPr/>
        </p:nvGrpSpPr>
        <p:grpSpPr>
          <a:xfrm>
            <a:off x="5868144" y="2067694"/>
            <a:ext cx="3024336" cy="1331212"/>
            <a:chOff x="5076056" y="1779662"/>
            <a:chExt cx="3762630" cy="1656184"/>
          </a:xfrm>
        </p:grpSpPr>
        <p:pic>
          <p:nvPicPr>
            <p:cNvPr id="2050" name="Picture 2"/>
            <p:cNvPicPr>
              <a:picLocks noChangeAspect="1" noChangeArrowheads="1"/>
            </p:cNvPicPr>
            <p:nvPr/>
          </p:nvPicPr>
          <p:blipFill>
            <a:blip r:embed="rId3" cstate="print"/>
            <a:srcRect/>
            <a:stretch>
              <a:fillRect/>
            </a:stretch>
          </p:blipFill>
          <p:spPr bwMode="auto">
            <a:xfrm>
              <a:off x="5148064" y="1779662"/>
              <a:ext cx="3690622" cy="1532061"/>
            </a:xfrm>
            <a:prstGeom prst="rect">
              <a:avLst/>
            </a:prstGeom>
            <a:noFill/>
            <a:ln w="9525">
              <a:noFill/>
              <a:miter lim="800000"/>
              <a:headEnd/>
              <a:tailEnd/>
            </a:ln>
          </p:spPr>
        </p:pic>
        <p:sp>
          <p:nvSpPr>
            <p:cNvPr id="22" name="21 Rectángulo"/>
            <p:cNvSpPr/>
            <p:nvPr/>
          </p:nvSpPr>
          <p:spPr>
            <a:xfrm>
              <a:off x="5076056" y="2931790"/>
              <a:ext cx="1296144" cy="504056"/>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7" name="26 Rectángulo"/>
          <p:cNvSpPr/>
          <p:nvPr/>
        </p:nvSpPr>
        <p:spPr>
          <a:xfrm>
            <a:off x="971600" y="1936452"/>
            <a:ext cx="4320480" cy="923330"/>
          </a:xfrm>
          <a:prstGeom prst="rect">
            <a:avLst/>
          </a:prstGeom>
        </p:spPr>
        <p:txBody>
          <a:bodyPr wrap="square">
            <a:spAutoFit/>
          </a:bodyPr>
          <a:lstStyle/>
          <a:p>
            <a:r>
              <a:rPr lang="es-ES" sz="5400">
                <a:solidFill>
                  <a:schemeClr val="accent1">
                    <a:lumMod val="60000"/>
                    <a:lumOff val="40000"/>
                  </a:schemeClr>
                </a:solidFill>
                <a:latin typeface="Tw Cen MT" pitchFamily="34" charset="0"/>
                <a:cs typeface="Segoe UI" pitchFamily="34" charset="0"/>
              </a:rPr>
              <a:t>INFORMES</a:t>
            </a:r>
            <a:endParaRPr lang="es-ES" sz="5400"/>
          </a:p>
        </p:txBody>
      </p:sp>
      <p:sp>
        <p:nvSpPr>
          <p:cNvPr id="28" name="27 Rectángulo"/>
          <p:cNvSpPr/>
          <p:nvPr/>
        </p:nvSpPr>
        <p:spPr>
          <a:xfrm>
            <a:off x="899592" y="2008460"/>
            <a:ext cx="45719" cy="727698"/>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441306458"/>
      </p:ext>
    </p:extLst>
  </p:cSld>
  <p:clrMapOvr>
    <a:masterClrMapping/>
  </p:clrMapOvr>
  <p:transition spd="slow">
    <p:cove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INFORMES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Inventario</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Se añaden nuevos modos de vista: por familias, por súperfamilias, por laboratorios y por grupo terapéutico.</a:t>
            </a:r>
          </a:p>
        </p:txBody>
      </p:sp>
      <p:pic>
        <p:nvPicPr>
          <p:cNvPr id="158722" name="Picture 2"/>
          <p:cNvPicPr>
            <a:picLocks noChangeAspect="1" noChangeArrowheads="1"/>
          </p:cNvPicPr>
          <p:nvPr/>
        </p:nvPicPr>
        <p:blipFill>
          <a:blip r:embed="rId3" cstate="print"/>
          <a:srcRect/>
          <a:stretch>
            <a:fillRect/>
          </a:stretch>
        </p:blipFill>
        <p:spPr bwMode="auto">
          <a:xfrm>
            <a:off x="323528" y="1563638"/>
            <a:ext cx="5896056" cy="3240360"/>
          </a:xfrm>
          <a:prstGeom prst="rect">
            <a:avLst/>
          </a:prstGeom>
          <a:noFill/>
          <a:ln w="9525">
            <a:noFill/>
            <a:miter lim="800000"/>
            <a:headEnd/>
            <a:tailEnd/>
          </a:ln>
        </p:spPr>
      </p:pic>
      <p:pic>
        <p:nvPicPr>
          <p:cNvPr id="158723" name="Picture 3"/>
          <p:cNvPicPr>
            <a:picLocks noChangeAspect="1" noChangeArrowheads="1"/>
          </p:cNvPicPr>
          <p:nvPr/>
        </p:nvPicPr>
        <p:blipFill>
          <a:blip r:embed="rId4" cstate="print"/>
          <a:srcRect/>
          <a:stretch>
            <a:fillRect/>
          </a:stretch>
        </p:blipFill>
        <p:spPr bwMode="auto">
          <a:xfrm>
            <a:off x="6876256" y="1707654"/>
            <a:ext cx="1668785" cy="885318"/>
          </a:xfrm>
          <a:prstGeom prst="rect">
            <a:avLst/>
          </a:prstGeom>
          <a:noFill/>
          <a:ln w="9525">
            <a:noFill/>
            <a:miter lim="800000"/>
            <a:headEnd/>
            <a:tailEnd/>
          </a:ln>
        </p:spPr>
      </p:pic>
      <p:sp>
        <p:nvSpPr>
          <p:cNvPr id="12" name="11 Flecha derecha"/>
          <p:cNvSpPr/>
          <p:nvPr/>
        </p:nvSpPr>
        <p:spPr>
          <a:xfrm>
            <a:off x="6372200" y="1851670"/>
            <a:ext cx="288032" cy="288032"/>
          </a:xfrm>
          <a:prstGeom prst="rightArrow">
            <a:avLst/>
          </a:prstGeom>
          <a:solidFill>
            <a:srgbClr val="BF3F17"/>
          </a:solidFill>
          <a:ln w="3175">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6516216" y="3219822"/>
            <a:ext cx="2160240" cy="648072"/>
          </a:xfrm>
          <a:prstGeom prst="rect">
            <a:avLst/>
          </a:prstGeom>
        </p:spPr>
        <p:txBody>
          <a:bodyPr rtlCol="0">
            <a:noAutofit/>
          </a:bodyPr>
          <a:lstStyle/>
          <a:p>
            <a:pPr marL="0" indent="0" algn="just">
              <a:buNone/>
            </a:pPr>
            <a:r>
              <a:rPr lang="es-ES" sz="2000">
                <a:solidFill>
                  <a:srgbClr val="1F497D"/>
                </a:solidFill>
                <a:latin typeface="Tw Cen MT" pitchFamily="34" charset="0"/>
              </a:rPr>
              <a:t>No admiten opción de guardar detalle de inventario.</a:t>
            </a:r>
          </a:p>
        </p:txBody>
      </p:sp>
    </p:spTree>
    <p:extLst>
      <p:ext uri="{BB962C8B-B14F-4D97-AF65-F5344CB8AC3E}">
        <p14:creationId xmlns:p14="http://schemas.microsoft.com/office/powerpoint/2010/main" val="2811499314"/>
      </p:ext>
    </p:extLst>
  </p:cSld>
  <p:clrMapOvr>
    <a:masterClrMapping/>
  </p:clrMapOvr>
  <p:transition>
    <p:fade/>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INFORMES</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Inventario</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Se incluye una búsqueda más amplia de grupos terapéuticos, pudiéndose realizar por código de grupo y aplicando comodín de búsqueda por descripción.</a:t>
            </a:r>
          </a:p>
        </p:txBody>
      </p:sp>
      <p:pic>
        <p:nvPicPr>
          <p:cNvPr id="159746" name="Picture 2"/>
          <p:cNvPicPr>
            <a:picLocks noChangeAspect="1" noChangeArrowheads="1"/>
          </p:cNvPicPr>
          <p:nvPr/>
        </p:nvPicPr>
        <p:blipFill>
          <a:blip r:embed="rId3" cstate="print"/>
          <a:srcRect/>
          <a:stretch>
            <a:fillRect/>
          </a:stretch>
        </p:blipFill>
        <p:spPr bwMode="auto">
          <a:xfrm>
            <a:off x="539552" y="1491630"/>
            <a:ext cx="5127625" cy="3184525"/>
          </a:xfrm>
          <a:prstGeom prst="rect">
            <a:avLst/>
          </a:prstGeom>
          <a:noFill/>
          <a:ln w="9525">
            <a:noFill/>
            <a:miter lim="800000"/>
            <a:headEnd/>
            <a:tailEnd/>
          </a:ln>
        </p:spPr>
      </p:pic>
      <p:sp>
        <p:nvSpPr>
          <p:cNvPr id="16"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5934096" y="2139702"/>
            <a:ext cx="3096344" cy="648072"/>
          </a:xfrm>
          <a:prstGeom prst="rect">
            <a:avLst/>
          </a:prstGeom>
        </p:spPr>
        <p:txBody>
          <a:bodyPr rtlCol="0">
            <a:noAutofit/>
          </a:bodyPr>
          <a:lstStyle/>
          <a:p>
            <a:pPr marL="0" indent="0" algn="just">
              <a:buNone/>
            </a:pPr>
            <a:r>
              <a:rPr lang="es-ES" sz="2000">
                <a:solidFill>
                  <a:srgbClr val="1F497D"/>
                </a:solidFill>
                <a:latin typeface="Tw Cen MT" pitchFamily="34" charset="0"/>
              </a:rPr>
              <a:t>Por ejemplo, </a:t>
            </a:r>
            <a:r>
              <a:rPr lang="es-ES" sz="2000" i="1">
                <a:solidFill>
                  <a:srgbClr val="1F497D"/>
                </a:solidFill>
                <a:latin typeface="Tw Cen MT" pitchFamily="34" charset="0"/>
              </a:rPr>
              <a:t>*Antibiótico </a:t>
            </a:r>
            <a:r>
              <a:rPr lang="es-ES" sz="2000">
                <a:solidFill>
                  <a:srgbClr val="1F497D"/>
                </a:solidFill>
                <a:latin typeface="Tw Cen MT" pitchFamily="34" charset="0"/>
              </a:rPr>
              <a:t>mostrará todos los grupos que contengan en alguna parte de su descripción la palabra ‘antibiótico’.</a:t>
            </a:r>
          </a:p>
        </p:txBody>
      </p:sp>
    </p:spTree>
    <p:extLst>
      <p:ext uri="{BB962C8B-B14F-4D97-AF65-F5344CB8AC3E}">
        <p14:creationId xmlns:p14="http://schemas.microsoft.com/office/powerpoint/2010/main" val="2811499314"/>
      </p:ext>
    </p:extLst>
  </p:cSld>
  <p:clrMapOvr>
    <a:masterClrMapping/>
  </p:clrMapOvr>
  <p:transition>
    <p:fade/>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9 Grupo"/>
          <p:cNvGrpSpPr/>
          <p:nvPr/>
        </p:nvGrpSpPr>
        <p:grpSpPr>
          <a:xfrm>
            <a:off x="5724128" y="0"/>
            <a:ext cx="3419872" cy="5143500"/>
            <a:chOff x="4572000" y="0"/>
            <a:chExt cx="4572000" cy="5143500"/>
          </a:xfrm>
        </p:grpSpPr>
        <p:grpSp>
          <p:nvGrpSpPr>
            <p:cNvPr id="3" name="14 Grupo"/>
            <p:cNvGrpSpPr/>
            <p:nvPr/>
          </p:nvGrpSpPr>
          <p:grpSpPr>
            <a:xfrm>
              <a:off x="4572000" y="0"/>
              <a:ext cx="4572000" cy="5143500"/>
              <a:chOff x="4572000" y="0"/>
              <a:chExt cx="4572000" cy="5143500"/>
            </a:xfrm>
          </p:grpSpPr>
          <p:sp>
            <p:nvSpPr>
              <p:cNvPr id="10" name="9 Rectángulo"/>
              <p:cNvSpPr/>
              <p:nvPr/>
            </p:nvSpPr>
            <p:spPr>
              <a:xfrm>
                <a:off x="4572000" y="0"/>
                <a:ext cx="4572000" cy="51435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Rectángulo"/>
              <p:cNvSpPr/>
              <p:nvPr/>
            </p:nvSpPr>
            <p:spPr>
              <a:xfrm>
                <a:off x="5076056" y="3003798"/>
                <a:ext cx="1368152"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9" name="18 Rectángulo"/>
            <p:cNvSpPr/>
            <p:nvPr/>
          </p:nvSpPr>
          <p:spPr>
            <a:xfrm>
              <a:off x="5076056" y="3003798"/>
              <a:ext cx="1440160" cy="43204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 name="22 Grupo"/>
          <p:cNvGrpSpPr/>
          <p:nvPr/>
        </p:nvGrpSpPr>
        <p:grpSpPr>
          <a:xfrm>
            <a:off x="5868144" y="2067694"/>
            <a:ext cx="3024336" cy="1331212"/>
            <a:chOff x="5076056" y="1779662"/>
            <a:chExt cx="3762630" cy="1656184"/>
          </a:xfrm>
        </p:grpSpPr>
        <p:pic>
          <p:nvPicPr>
            <p:cNvPr id="2050" name="Picture 2"/>
            <p:cNvPicPr>
              <a:picLocks noChangeAspect="1" noChangeArrowheads="1"/>
            </p:cNvPicPr>
            <p:nvPr/>
          </p:nvPicPr>
          <p:blipFill>
            <a:blip r:embed="rId3" cstate="print"/>
            <a:srcRect/>
            <a:stretch>
              <a:fillRect/>
            </a:stretch>
          </p:blipFill>
          <p:spPr bwMode="auto">
            <a:xfrm>
              <a:off x="5148064" y="1779662"/>
              <a:ext cx="3690622" cy="1532061"/>
            </a:xfrm>
            <a:prstGeom prst="rect">
              <a:avLst/>
            </a:prstGeom>
            <a:noFill/>
            <a:ln w="9525">
              <a:noFill/>
              <a:miter lim="800000"/>
              <a:headEnd/>
              <a:tailEnd/>
            </a:ln>
          </p:spPr>
        </p:pic>
        <p:sp>
          <p:nvSpPr>
            <p:cNvPr id="22" name="21 Rectángulo"/>
            <p:cNvSpPr/>
            <p:nvPr/>
          </p:nvSpPr>
          <p:spPr>
            <a:xfrm>
              <a:off x="5076056" y="2931790"/>
              <a:ext cx="1296144" cy="504056"/>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7" name="26 Rectángulo"/>
          <p:cNvSpPr/>
          <p:nvPr/>
        </p:nvSpPr>
        <p:spPr>
          <a:xfrm>
            <a:off x="755576" y="1936452"/>
            <a:ext cx="4536504" cy="923330"/>
          </a:xfrm>
          <a:prstGeom prst="rect">
            <a:avLst/>
          </a:prstGeom>
        </p:spPr>
        <p:txBody>
          <a:bodyPr wrap="square">
            <a:spAutoFit/>
          </a:bodyPr>
          <a:lstStyle/>
          <a:p>
            <a:r>
              <a:rPr lang="es-ES" sz="5400">
                <a:solidFill>
                  <a:schemeClr val="accent1">
                    <a:lumMod val="60000"/>
                    <a:lumOff val="40000"/>
                  </a:schemeClr>
                </a:solidFill>
                <a:latin typeface="Tw Cen MT" pitchFamily="34" charset="0"/>
                <a:cs typeface="Segoe UI" pitchFamily="34" charset="0"/>
              </a:rPr>
              <a:t>CONTABILIDAD</a:t>
            </a:r>
            <a:endParaRPr lang="es-ES" sz="5400"/>
          </a:p>
        </p:txBody>
      </p:sp>
      <p:sp>
        <p:nvSpPr>
          <p:cNvPr id="28" name="27 Rectángulo"/>
          <p:cNvSpPr/>
          <p:nvPr/>
        </p:nvSpPr>
        <p:spPr>
          <a:xfrm>
            <a:off x="683568" y="2008460"/>
            <a:ext cx="45719" cy="727698"/>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441306458"/>
      </p:ext>
    </p:extLst>
  </p:cSld>
  <p:clrMapOvr>
    <a:masterClrMapping/>
  </p:clrMapOvr>
  <p:transition spd="slow">
    <p:cove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CONTABILIDAD</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Asientos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Al crear o modificar asientos estando en Régimen de Equivalencia, se tendrá opción a anotar datos de facturas de compra con desgloses de I.V.A. en el Libro de Operaciones. </a:t>
            </a:r>
          </a:p>
        </p:txBody>
      </p:sp>
      <p:pic>
        <p:nvPicPr>
          <p:cNvPr id="1026" name="Picture 2"/>
          <p:cNvPicPr>
            <a:picLocks noChangeAspect="1" noChangeArrowheads="1"/>
          </p:cNvPicPr>
          <p:nvPr/>
        </p:nvPicPr>
        <p:blipFill>
          <a:blip r:embed="rId3" cstate="print"/>
          <a:srcRect/>
          <a:stretch>
            <a:fillRect/>
          </a:stretch>
        </p:blipFill>
        <p:spPr bwMode="auto">
          <a:xfrm>
            <a:off x="2483768" y="1635646"/>
            <a:ext cx="5291137" cy="2857500"/>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40 Rectángulo"/>
          <p:cNvSpPr/>
          <p:nvPr/>
        </p:nvSpPr>
        <p:spPr>
          <a:xfrm>
            <a:off x="0" y="0"/>
            <a:ext cx="91440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0" y="0"/>
            <a:ext cx="9144000" cy="483518"/>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41 Rectángulo"/>
          <p:cNvSpPr/>
          <p:nvPr/>
        </p:nvSpPr>
        <p:spPr>
          <a:xfrm>
            <a:off x="179512" y="-26891"/>
            <a:ext cx="4320480" cy="584775"/>
          </a:xfrm>
          <a:prstGeom prst="rect">
            <a:avLst/>
          </a:prstGeom>
        </p:spPr>
        <p:txBody>
          <a:bodyPr wrap="square">
            <a:spAutoFit/>
          </a:bodyPr>
          <a:lstStyle/>
          <a:p>
            <a:r>
              <a:rPr lang="es-ES" sz="3200">
                <a:solidFill>
                  <a:schemeClr val="bg1"/>
                </a:solidFill>
                <a:latin typeface="Tw Cen MT" pitchFamily="34" charset="0"/>
                <a:cs typeface="Segoe UI" pitchFamily="34" charset="0"/>
              </a:rPr>
              <a:t>CONTABILIDAD</a:t>
            </a:r>
            <a:endParaRPr lang="es-ES" sz="5400">
              <a:solidFill>
                <a:schemeClr val="bg1"/>
              </a:solidFill>
            </a:endParaRPr>
          </a:p>
        </p:txBody>
      </p:sp>
      <p:sp>
        <p:nvSpPr>
          <p:cNvPr id="43" name="42 Rectángulo"/>
          <p:cNvSpPr/>
          <p:nvPr/>
        </p:nvSpPr>
        <p:spPr>
          <a:xfrm>
            <a:off x="146138" y="108327"/>
            <a:ext cx="45719" cy="343081"/>
          </a:xfrm>
          <a:prstGeom prst="rect">
            <a:avLst/>
          </a:prstGeom>
          <a:solidFill>
            <a:srgbClr val="BF3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3635896" y="71966"/>
            <a:ext cx="5184576" cy="307777"/>
          </a:xfrm>
          <a:prstGeom prst="rect">
            <a:avLst/>
          </a:prstGeom>
        </p:spPr>
        <p:txBody>
          <a:bodyPr rtlCol="0">
            <a:noAutofit/>
          </a:bodyPr>
          <a:lstStyle/>
          <a:p>
            <a:pPr algn="r" rtl="0">
              <a:buNone/>
            </a:pPr>
            <a:r>
              <a:rPr lang="es-ES" sz="2400">
                <a:solidFill>
                  <a:schemeClr val="bg1"/>
                </a:solidFill>
                <a:latin typeface="Tw Cen MT" pitchFamily="34" charset="0"/>
              </a:rPr>
              <a:t>Cuentas</a:t>
            </a:r>
          </a:p>
        </p:txBody>
      </p:sp>
      <p:sp>
        <p:nvSpPr>
          <p:cNvPr id="13" name="Marcador de texto 3">
            <a:extLst>
              <a:ext uri="{FF2B5EF4-FFF2-40B4-BE49-F238E27FC236}">
                <a16:creationId xmlns:a16="http://schemas.microsoft.com/office/drawing/2014/main" id="{B2C7B128-5866-4067-9B7F-0E73E6CBFB2F}"/>
              </a:ext>
            </a:extLst>
          </p:cNvPr>
          <p:cNvSpPr>
            <a:spLocks noGrp="1"/>
          </p:cNvSpPr>
          <p:nvPr>
            <p:ph type="body" idx="4294967295"/>
          </p:nvPr>
        </p:nvSpPr>
        <p:spPr>
          <a:xfrm>
            <a:off x="251520" y="627534"/>
            <a:ext cx="8640960" cy="648072"/>
          </a:xfrm>
          <a:prstGeom prst="rect">
            <a:avLst/>
          </a:prstGeom>
        </p:spPr>
        <p:txBody>
          <a:bodyPr rtlCol="0">
            <a:noAutofit/>
          </a:bodyPr>
          <a:lstStyle/>
          <a:p>
            <a:pPr marL="0" indent="0" algn="just">
              <a:buFont typeface="Wingdings" pitchFamily="2" charset="2"/>
              <a:buChar char="§"/>
            </a:pPr>
            <a:r>
              <a:rPr lang="es-ES" sz="2000">
                <a:solidFill>
                  <a:srgbClr val="1F497D"/>
                </a:solidFill>
                <a:latin typeface="Tw Cen MT" pitchFamily="34" charset="0"/>
              </a:rPr>
              <a:t> En la configuración de remesas de vencimientos, al definir los datos del acreedor se permiten números y letras en el campo de código de acreedor.</a:t>
            </a:r>
          </a:p>
        </p:txBody>
      </p:sp>
      <p:pic>
        <p:nvPicPr>
          <p:cNvPr id="2050" name="Picture 2"/>
          <p:cNvPicPr>
            <a:picLocks noChangeAspect="1" noChangeArrowheads="1"/>
          </p:cNvPicPr>
          <p:nvPr/>
        </p:nvPicPr>
        <p:blipFill>
          <a:blip r:embed="rId3" cstate="print"/>
          <a:srcRect b="-2671"/>
          <a:stretch>
            <a:fillRect/>
          </a:stretch>
        </p:blipFill>
        <p:spPr bwMode="auto">
          <a:xfrm>
            <a:off x="2699792" y="1707654"/>
            <a:ext cx="4536504" cy="3068185"/>
          </a:xfrm>
          <a:prstGeom prst="rect">
            <a:avLst/>
          </a:prstGeom>
          <a:noFill/>
          <a:ln w="9525">
            <a:noFill/>
            <a:miter lim="800000"/>
            <a:headEnd/>
            <a:tailEnd/>
          </a:ln>
        </p:spPr>
      </p:pic>
    </p:spTree>
    <p:extLst>
      <p:ext uri="{BB962C8B-B14F-4D97-AF65-F5344CB8AC3E}">
        <p14:creationId xmlns:p14="http://schemas.microsoft.com/office/powerpoint/2010/main" val="2811499314"/>
      </p:ext>
    </p:extLst>
  </p:cSld>
  <p:clrMapOvr>
    <a:masterClrMapping/>
  </p:clrMapOvr>
  <p:transition>
    <p:fade/>
  </p:transition>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1170</TotalTime>
  <Words>5145</Words>
  <Application>Microsoft Office PowerPoint</Application>
  <PresentationFormat>Presentación en pantalla (16:9)</PresentationFormat>
  <Paragraphs>622</Paragraphs>
  <Slides>140</Slides>
  <Notes>140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140</vt:i4>
      </vt:variant>
    </vt:vector>
  </HeadingPairs>
  <TitlesOfParts>
    <vt:vector size="149" baseType="lpstr">
      <vt:lpstr>Arial</vt:lpstr>
      <vt:lpstr>Calibri</vt:lpstr>
      <vt:lpstr>Segoe UI</vt:lpstr>
      <vt:lpstr>Segoe UI Black</vt:lpstr>
      <vt:lpstr>Segoe UI Semibold</vt:lpstr>
      <vt:lpstr>Segoe UI Semilight</vt:lpstr>
      <vt:lpstr>Tw Cen MT</vt:lpstr>
      <vt:lpstr>Wingdings</vt:lpstr>
      <vt:lpstr>Tema de Office</vt:lpstr>
      <vt:lpstr>Presentación de PowerPoint</vt:lpstr>
      <vt:lpstr>índice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Gracias por su atención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Farmatic v16</dc:title>
  <dc:creator>Mayka Calado</dc:creator>
  <cp:lastModifiedBy>USUARIO</cp:lastModifiedBy>
  <cp:revision>257</cp:revision>
  <dcterms:created xsi:type="dcterms:W3CDTF">2021-02-15T13:39:00Z</dcterms:created>
  <dcterms:modified xsi:type="dcterms:W3CDTF">2021-03-04T14:25:40Z</dcterms:modified>
</cp:coreProperties>
</file>